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0" r:id="rId1"/>
  </p:sldMasterIdLst>
  <p:notesMasterIdLst>
    <p:notesMasterId r:id="rId53"/>
  </p:notesMasterIdLst>
  <p:handoutMasterIdLst>
    <p:handoutMasterId r:id="rId54"/>
  </p:handoutMasterIdLst>
  <p:sldIdLst>
    <p:sldId id="695" r:id="rId2"/>
    <p:sldId id="740" r:id="rId3"/>
    <p:sldId id="637" r:id="rId4"/>
    <p:sldId id="711" r:id="rId5"/>
    <p:sldId id="696" r:id="rId6"/>
    <p:sldId id="698" r:id="rId7"/>
    <p:sldId id="699" r:id="rId8"/>
    <p:sldId id="700" r:id="rId9"/>
    <p:sldId id="708" r:id="rId10"/>
    <p:sldId id="701" r:id="rId11"/>
    <p:sldId id="703" r:id="rId12"/>
    <p:sldId id="704" r:id="rId13"/>
    <p:sldId id="705" r:id="rId14"/>
    <p:sldId id="706" r:id="rId15"/>
    <p:sldId id="741" r:id="rId16"/>
    <p:sldId id="742" r:id="rId17"/>
    <p:sldId id="709" r:id="rId18"/>
    <p:sldId id="710" r:id="rId19"/>
    <p:sldId id="713" r:id="rId20"/>
    <p:sldId id="727" r:id="rId21"/>
    <p:sldId id="715" r:id="rId22"/>
    <p:sldId id="728" r:id="rId23"/>
    <p:sldId id="714" r:id="rId24"/>
    <p:sldId id="725" r:id="rId25"/>
    <p:sldId id="726" r:id="rId26"/>
    <p:sldId id="716" r:id="rId27"/>
    <p:sldId id="718" r:id="rId28"/>
    <p:sldId id="719" r:id="rId29"/>
    <p:sldId id="720" r:id="rId30"/>
    <p:sldId id="721" r:id="rId31"/>
    <p:sldId id="729" r:id="rId32"/>
    <p:sldId id="722" r:id="rId33"/>
    <p:sldId id="554" r:id="rId34"/>
    <p:sldId id="733" r:id="rId35"/>
    <p:sldId id="732" r:id="rId36"/>
    <p:sldId id="731" r:id="rId37"/>
    <p:sldId id="734" r:id="rId38"/>
    <p:sldId id="735" r:id="rId39"/>
    <p:sldId id="737" r:id="rId40"/>
    <p:sldId id="736" r:id="rId41"/>
    <p:sldId id="743" r:id="rId42"/>
    <p:sldId id="746" r:id="rId43"/>
    <p:sldId id="745" r:id="rId44"/>
    <p:sldId id="744" r:id="rId45"/>
    <p:sldId id="747" r:id="rId46"/>
    <p:sldId id="748" r:id="rId47"/>
    <p:sldId id="749" r:id="rId48"/>
    <p:sldId id="750" r:id="rId49"/>
    <p:sldId id="752" r:id="rId50"/>
    <p:sldId id="751" r:id="rId51"/>
    <p:sldId id="753" r:id="rId52"/>
  </p:sldIdLst>
  <p:sldSz cx="9144000" cy="6858000" type="screen4x3"/>
  <p:notesSz cx="7099300" cy="9385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6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cho" initials="b" lastIdx="4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2F42CF"/>
    <a:srgbClr val="9A0000"/>
    <a:srgbClr val="C179E1"/>
    <a:srgbClr val="C684E4"/>
    <a:srgbClr val="000000"/>
    <a:srgbClr val="4467D8"/>
    <a:srgbClr val="66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2756" autoAdjust="0"/>
  </p:normalViewPr>
  <p:slideViewPr>
    <p:cSldViewPr>
      <p:cViewPr varScale="1">
        <p:scale>
          <a:sx n="60" d="100"/>
          <a:sy n="60" d="100"/>
        </p:scale>
        <p:origin x="43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36" y="-90"/>
      </p:cViewPr>
      <p:guideLst>
        <p:guide orient="horz" pos="2956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006" cy="46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715" tIns="48858" rIns="97715" bIns="48858" numCol="1" anchor="t" anchorCtr="0" compatLnSpc="1">
            <a:prstTxWarp prst="textNoShape">
              <a:avLst/>
            </a:prstTxWarp>
          </a:bodyPr>
          <a:lstStyle>
            <a:lvl1pPr defTabSz="977326">
              <a:defRPr kumimoji="0" sz="1300"/>
            </a:lvl1pPr>
          </a:lstStyle>
          <a:p>
            <a:pPr>
              <a:defRPr/>
            </a:pPr>
            <a:r>
              <a:rPr lang="en-US" altLang="en-US"/>
              <a:t>Benjie Cho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294" y="0"/>
            <a:ext cx="3077006" cy="46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715" tIns="48858" rIns="97715" bIns="48858" numCol="1" anchor="t" anchorCtr="0" compatLnSpc="1">
            <a:prstTxWarp prst="textNoShape">
              <a:avLst/>
            </a:prstTxWarp>
          </a:bodyPr>
          <a:lstStyle>
            <a:lvl1pPr algn="r" defTabSz="977326">
              <a:defRPr kumimoji="0"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915715"/>
            <a:ext cx="3077006" cy="46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715" tIns="48858" rIns="97715" bIns="48858" numCol="1" anchor="b" anchorCtr="0" compatLnSpc="1">
            <a:prstTxWarp prst="textNoShape">
              <a:avLst/>
            </a:prstTxWarp>
          </a:bodyPr>
          <a:lstStyle>
            <a:lvl1pPr defTabSz="977326">
              <a:defRPr kumimoji="0" sz="1300"/>
            </a:lvl1pPr>
          </a:lstStyle>
          <a:p>
            <a:pPr>
              <a:defRPr/>
            </a:pPr>
            <a:r>
              <a:rPr lang="en-US" altLang="en-US"/>
              <a:t>Volume and Flow Base BMP Calculations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294" y="8915715"/>
            <a:ext cx="3077006" cy="46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715" tIns="48858" rIns="97715" bIns="48858" numCol="1" anchor="b" anchorCtr="0" compatLnSpc="1">
            <a:prstTxWarp prst="textNoShape">
              <a:avLst/>
            </a:prstTxWarp>
          </a:bodyPr>
          <a:lstStyle>
            <a:lvl1pPr algn="r" defTabSz="977326">
              <a:defRPr kumimoji="0" sz="1300"/>
            </a:lvl1pPr>
          </a:lstStyle>
          <a:p>
            <a:pPr>
              <a:defRPr/>
            </a:pPr>
            <a:fld id="{5A234376-B95B-4953-AB5D-B2940C341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207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006" cy="46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715" tIns="48858" rIns="97715" bIns="48858" numCol="1" anchor="t" anchorCtr="0" compatLnSpc="1">
            <a:prstTxWarp prst="textNoShape">
              <a:avLst/>
            </a:prstTxWarp>
          </a:bodyPr>
          <a:lstStyle>
            <a:lvl1pPr defTabSz="977326">
              <a:defRPr kumimoji="0"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5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203325" y="703263"/>
            <a:ext cx="4692650" cy="351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287" y="4458659"/>
            <a:ext cx="5208726" cy="422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715" tIns="48858" rIns="97715" bIns="488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294" y="0"/>
            <a:ext cx="3077006" cy="46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715" tIns="48858" rIns="97715" bIns="48858" numCol="1" anchor="t" anchorCtr="0" compatLnSpc="1">
            <a:prstTxWarp prst="textNoShape">
              <a:avLst/>
            </a:prstTxWarp>
          </a:bodyPr>
          <a:lstStyle>
            <a:lvl1pPr algn="r" defTabSz="977326">
              <a:defRPr kumimoji="0"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15715"/>
            <a:ext cx="3077006" cy="46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715" tIns="48858" rIns="97715" bIns="48858" numCol="1" anchor="b" anchorCtr="0" compatLnSpc="1">
            <a:prstTxWarp prst="textNoShape">
              <a:avLst/>
            </a:prstTxWarp>
          </a:bodyPr>
          <a:lstStyle>
            <a:lvl1pPr defTabSz="977326">
              <a:defRPr kumimoji="0"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294" y="8915715"/>
            <a:ext cx="3077006" cy="46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715" tIns="48858" rIns="97715" bIns="48858" numCol="1" anchor="b" anchorCtr="0" compatLnSpc="1">
            <a:prstTxWarp prst="textNoShape">
              <a:avLst/>
            </a:prstTxWarp>
          </a:bodyPr>
          <a:lstStyle>
            <a:lvl1pPr algn="r" defTabSz="977326">
              <a:defRPr kumimoji="0" sz="1300"/>
            </a:lvl1pPr>
          </a:lstStyle>
          <a:p>
            <a:pPr>
              <a:defRPr/>
            </a:pPr>
            <a:fld id="{D4B2F458-0CC1-4DB4-AA76-89D655B19E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89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E235B7-26CF-402D-99F3-E7211F774D97}" type="slidenum">
              <a:rPr kumimoji="0" lang="en-US" altLang="en-US" sz="1300"/>
              <a:pPr/>
              <a:t>4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566636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1CFEF0-EFE3-4F1F-84CE-7916935D5B38}" type="slidenum">
              <a:rPr kumimoji="0" lang="en-US" altLang="en-US" sz="1300"/>
              <a:pPr/>
              <a:t>25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453650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A4C891-0232-4AFE-8C94-7DBDE921E33D}" type="slidenum">
              <a:rPr kumimoji="0" lang="en-US" altLang="en-US" sz="1300"/>
              <a:pPr/>
              <a:t>26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833575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11C6D3-85B3-4CD1-957F-3482B00A0488}" type="slidenum">
              <a:rPr kumimoji="0" lang="en-US" altLang="en-US" sz="1300"/>
              <a:pPr/>
              <a:t>27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512671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A660AA-5023-4A4F-A4B8-46F24919727C}" type="slidenum">
              <a:rPr kumimoji="0" lang="en-US" altLang="en-US" sz="1300"/>
              <a:pPr/>
              <a:t>28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740077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55FC4B-8EDA-45CA-946F-71039A1B1914}" type="slidenum">
              <a:rPr kumimoji="0" lang="en-US" altLang="en-US" sz="1300"/>
              <a:pPr/>
              <a:t>29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36459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DE24AF-95C8-423C-A2AE-28DA5BFCA546}" type="slidenum">
              <a:rPr kumimoji="0" lang="en-US" altLang="en-US" sz="1300"/>
              <a:pPr/>
              <a:t>30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34198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80E76F-A367-431E-8D16-181BBBBC0866}" type="slidenum">
              <a:rPr kumimoji="0" lang="en-US" altLang="en-US" sz="1300"/>
              <a:pPr/>
              <a:t>31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122782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355957-E28B-4083-9B68-F20B63FC6393}" type="slidenum">
              <a:rPr kumimoji="0" lang="en-US" altLang="en-US" sz="1300"/>
              <a:pPr/>
              <a:t>32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752539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18B4B0-8F57-4211-AC5A-BDB7F4D311CD}" type="slidenum">
              <a:rPr kumimoji="0" lang="en-US" altLang="en-US" sz="1300"/>
              <a:pPr/>
              <a:t>38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50805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1F1D609-E939-418B-BFE4-CE0D95D48015}" type="slidenum">
              <a:rPr kumimoji="0" lang="en-US" altLang="en-US" sz="1300"/>
              <a:pPr/>
              <a:t>39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86063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E448F3-5309-401C-B623-7BC28ECB571E}" type="slidenum">
              <a:rPr kumimoji="0" lang="en-US" altLang="en-US" sz="1300"/>
              <a:pPr/>
              <a:t>13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832780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40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605214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1F1D609-E939-418B-BFE4-CE0D95D48015}" type="slidenum">
              <a:rPr kumimoji="0" lang="en-US" altLang="en-US" sz="1300"/>
              <a:pPr/>
              <a:t>41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626890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42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282629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43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137682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44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011739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45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608188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46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201946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47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7963430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48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268275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49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67764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C95CED-2048-4BD2-AB78-6428D92368FD}" type="slidenum">
              <a:rPr kumimoji="0" lang="en-US" altLang="en-US" sz="1300"/>
              <a:pPr/>
              <a:t>17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73511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50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931522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18313-1641-4154-AF05-23AE66A5B410}" type="slidenum">
              <a:rPr kumimoji="0" lang="en-US" altLang="en-US" sz="1300"/>
              <a:pPr/>
              <a:t>51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79193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47FD336-B224-4284-A2C7-E667E9B9467C}" type="slidenum">
              <a:rPr kumimoji="0" lang="en-US" altLang="en-US" sz="1300"/>
              <a:pPr/>
              <a:t>18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71405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0166B5-56C2-445C-B455-C6D5F9045148}" type="slidenum">
              <a:rPr kumimoji="0" lang="en-US" altLang="en-US" sz="1300"/>
              <a:pPr/>
              <a:t>19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982920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08D530-23CD-40D3-875B-E88232CA3902}" type="slidenum">
              <a:rPr kumimoji="0" lang="en-US" altLang="en-US" sz="1300"/>
              <a:pPr/>
              <a:t>20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446569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F75B5A-0640-4E31-B6D0-DB7A0CD50BA7}" type="slidenum">
              <a:rPr kumimoji="0" lang="en-US" altLang="en-US" sz="1300"/>
              <a:pPr/>
              <a:t>22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219400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FD1BC8-45E9-4A64-9EC7-E9F84E3BD335}" type="slidenum">
              <a:rPr kumimoji="0" lang="en-US" altLang="en-US" sz="1300"/>
              <a:pPr/>
              <a:t>23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913673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048" indent="-288865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5459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7642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9826" indent="-231092" defTabSz="97732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2009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4193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6376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8560" indent="-231092" defTabSz="97732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3FAD75-A97C-423F-BE32-99DFB00DAE34}" type="slidenum">
              <a:rPr kumimoji="0" lang="en-US" altLang="en-US" sz="1300"/>
              <a:pPr/>
              <a:t>24</a:t>
            </a:fld>
            <a:endParaRPr kumimoji="0"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4648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FEA96-4C92-4DEE-995F-6CD3ABE86B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90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531BB-B144-4FDC-B17E-7BDBC8E2F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6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BCA56-2144-439E-AFA3-3A7A40A805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544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8188" y="887413"/>
            <a:ext cx="5461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0188" y="3119438"/>
            <a:ext cx="554037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873E6-6AD9-40D2-B403-4EA6A37EF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89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4EC8-E5A5-4877-BA96-C3D26C71C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629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96442-63C7-4651-9585-7945B8BE5D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98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DFFF9-0F29-4857-BF40-ACC29222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545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0D81-FA5E-4F01-B4FC-F9E3F8B00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155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548FD-91DC-4D71-AB21-BDA56B6E69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18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B1B09-E9BC-4292-BADB-8926C28E32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35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83CE0-8907-405E-8FCD-6C921D30F3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41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00B6E-5A99-4D54-8C5A-8E169DBB23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3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4E4EF-9D85-4946-BA33-2CCE074ED3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13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004AA-06FC-4275-86AA-5892E2B1E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71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BFA13-4B21-499C-973D-0355AFD98E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4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B7402-6CF2-4AA3-811C-A837CD8EF5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14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F5461-C4F9-471A-BFA3-E1DCAD1C5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15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ECF5"/>
            </a:gs>
            <a:gs pos="100000">
              <a:srgbClr val="73ABD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66963"/>
            <a:ext cx="77724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73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F520F64-5D06-48CF-89B4-5F316F32BE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ep.state.pa.us/earthdaycentral/01/b4wastwat.ht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81200"/>
            <a:ext cx="7773988" cy="3962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W</a:t>
            </a:r>
            <a:r>
              <a:rPr lang="en-US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ater </a:t>
            </a: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Q</a:t>
            </a:r>
            <a:r>
              <a:rPr lang="en-US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uality </a:t>
            </a: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/>
            </a:r>
            <a:b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</a:br>
            <a:r>
              <a:rPr lang="en-US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M</a:t>
            </a: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anagement </a:t>
            </a: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P</a:t>
            </a:r>
            <a:r>
              <a:rPr lang="en-US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lan</a:t>
            </a:r>
            <a:br>
              <a:rPr lang="en-US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</a:br>
            <a:r>
              <a:rPr lang="en-US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(</a:t>
            </a: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WQMP</a:t>
            </a:r>
            <a:r>
              <a:rPr lang="en-US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)</a:t>
            </a:r>
            <a:r>
              <a:rPr lang="en-US" altLang="en-US" sz="49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/>
            </a:r>
            <a:br>
              <a:rPr lang="en-US" altLang="en-US" sz="49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March 6, 2025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200" dirty="0" smtClean="0"/>
              <a:t>Benjie Cho, P.E., QSD, TOR</a:t>
            </a:r>
            <a:endParaRPr lang="en-US" sz="2200" dirty="0"/>
          </a:p>
        </p:txBody>
      </p:sp>
      <p:pic>
        <p:nvPicPr>
          <p:cNvPr id="21507" name="Picture 0" descr="Transportation 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1953" r="34375" b="52930"/>
          <a:stretch>
            <a:fillRect/>
          </a:stretch>
        </p:blipFill>
        <p:spPr bwMode="auto">
          <a:xfrm>
            <a:off x="4001294" y="4648200"/>
            <a:ext cx="1295400" cy="72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00" t="24814" r="60834" b="50000"/>
          <a:stretch/>
        </p:blipFill>
        <p:spPr>
          <a:xfrm>
            <a:off x="2972594" y="675968"/>
            <a:ext cx="33528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sp>
        <p:nvSpPr>
          <p:cNvPr id="782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029200" y="1600200"/>
            <a:ext cx="3810000" cy="5029200"/>
          </a:xfrm>
        </p:spPr>
        <p:txBody>
          <a:bodyPr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400" cap="none" dirty="0" smtClean="0"/>
              <a:t>Regional Boards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3400" cap="none" dirty="0" smtClean="0"/>
              <a:t>North Coast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3400" cap="none" dirty="0" smtClean="0"/>
              <a:t>San Francisco Bay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3400" cap="none" dirty="0" smtClean="0"/>
              <a:t>Central Coast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3400" cap="none" dirty="0" smtClean="0"/>
              <a:t>Los Angeles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3400" cap="none" dirty="0" smtClean="0"/>
              <a:t>Central Valley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3400" cap="none" dirty="0" smtClean="0"/>
              <a:t>Lahontan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3400" cap="none" dirty="0" smtClean="0"/>
              <a:t>Colorado River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3400" cap="none" dirty="0" smtClean="0"/>
              <a:t>Santa Ana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3400" cap="none" dirty="0" smtClean="0"/>
              <a:t>San Diego</a:t>
            </a:r>
          </a:p>
        </p:txBody>
      </p:sp>
      <p:pic>
        <p:nvPicPr>
          <p:cNvPr id="30724" name="Picture 4" descr="5-region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166938"/>
            <a:ext cx="6477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2900" y="1524000"/>
            <a:ext cx="8458200" cy="51054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en-US" altLang="en-US" sz="5100" cap="none" dirty="0"/>
              <a:t>State Water Quality Control Board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400" cap="none" dirty="0"/>
              <a:t>Develop Statewide permits </a:t>
            </a:r>
            <a:r>
              <a:rPr kumimoji="0" lang="en-US" altLang="en-US" sz="4400" cap="none" dirty="0" smtClean="0"/>
              <a:t>(e.g. Construction </a:t>
            </a:r>
            <a:r>
              <a:rPr kumimoji="0" lang="en-US" altLang="en-US" sz="4400" cap="none" dirty="0"/>
              <a:t>Permit, </a:t>
            </a:r>
            <a:r>
              <a:rPr kumimoji="0" lang="en-US" altLang="en-US" sz="4400" cap="none" dirty="0" smtClean="0"/>
              <a:t>Trash Policy)</a:t>
            </a:r>
            <a:endParaRPr kumimoji="0" lang="en-US" altLang="en-US" sz="4400" cap="none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400" cap="none" dirty="0"/>
              <a:t>Make decisions on policies that apply statewide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400" cap="none" dirty="0"/>
              <a:t>Provides</a:t>
            </a:r>
            <a:r>
              <a:rPr kumimoji="0" lang="en-US" altLang="en-US" sz="4400" b="1" cap="none" dirty="0"/>
              <a:t> </a:t>
            </a:r>
            <a:r>
              <a:rPr kumimoji="0" lang="en-US" altLang="en-US" sz="4400" b="1" u="sng" cap="none" dirty="0"/>
              <a:t>guidance</a:t>
            </a:r>
            <a:r>
              <a:rPr kumimoji="0" lang="en-US" altLang="en-US" sz="4400" b="1" cap="none" dirty="0"/>
              <a:t> </a:t>
            </a:r>
            <a:r>
              <a:rPr kumimoji="0" lang="en-US" altLang="en-US" sz="4400" cap="none" dirty="0"/>
              <a:t>to Regional Boards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en-US" sz="36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en-US" altLang="en-US" sz="5100" cap="none" dirty="0"/>
              <a:t>Regional Water Quality Control Board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400" cap="none" dirty="0"/>
              <a:t>Assign Beneficial uses to water bodies in their watershed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3400" cap="none" dirty="0"/>
              <a:t>REC1 – contact with water (swimming, etc.)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3400" cap="none" dirty="0"/>
              <a:t>REC2 – Non contact with water (hiking, etc.)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400" cap="none" dirty="0"/>
              <a:t>Water Quality standards that support Beneficial Uses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400" cap="none" dirty="0"/>
              <a:t>Ensure compliance with Permits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3400" cap="none" dirty="0"/>
              <a:t>Municipalities with MS4 permits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3400" cap="none" dirty="0"/>
              <a:t>State permitted activities (Construction, Industrial, etc.)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400" cap="none" dirty="0"/>
              <a:t>Project Water Quality Certification (401 </a:t>
            </a:r>
            <a:r>
              <a:rPr kumimoji="0" lang="en-US" altLang="en-US" sz="4400" cap="none" dirty="0" smtClean="0"/>
              <a:t>certification)</a:t>
            </a:r>
            <a:endParaRPr kumimoji="0" lang="en-US" altLang="en-US" sz="4400" cap="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sp>
        <p:nvSpPr>
          <p:cNvPr id="32771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09613" y="1743075"/>
            <a:ext cx="7977187" cy="3514725"/>
            <a:chOff x="1447800" y="1743683"/>
            <a:chExt cx="6248400" cy="2796568"/>
          </a:xfrm>
        </p:grpSpPr>
        <p:pic>
          <p:nvPicPr>
            <p:cNvPr id="3277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0" t="23141" r="18797" b="60661"/>
            <a:stretch>
              <a:fillRect/>
            </a:stretch>
          </p:blipFill>
          <p:spPr bwMode="auto">
            <a:xfrm>
              <a:off x="1447800" y="1743683"/>
              <a:ext cx="6248400" cy="923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0" t="60646" r="18797" b="5937"/>
            <a:stretch>
              <a:fillRect/>
            </a:stretch>
          </p:blipFill>
          <p:spPr bwMode="auto">
            <a:xfrm>
              <a:off x="1447800" y="2635251"/>
              <a:ext cx="62484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38200" y="1400175"/>
            <a:ext cx="6072188" cy="3600450"/>
            <a:chOff x="685330" y="2850378"/>
            <a:chExt cx="6376952" cy="3865723"/>
          </a:xfrm>
        </p:grpSpPr>
        <p:pic>
          <p:nvPicPr>
            <p:cNvPr id="32776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17" t="48581" r="24583" b="10001"/>
            <a:stretch>
              <a:fillRect/>
            </a:stretch>
          </p:blipFill>
          <p:spPr bwMode="auto">
            <a:xfrm>
              <a:off x="685331" y="3886200"/>
              <a:ext cx="6376951" cy="2829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17" t="19630" r="24583" b="64626"/>
            <a:stretch>
              <a:fillRect/>
            </a:stretch>
          </p:blipFill>
          <p:spPr bwMode="auto">
            <a:xfrm>
              <a:off x="685330" y="2850378"/>
              <a:ext cx="6376951" cy="1075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6043588" y="1866900"/>
            <a:ext cx="304800" cy="27590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7"/>
          <a:stretch>
            <a:fillRect/>
          </a:stretch>
        </p:blipFill>
        <p:spPr bwMode="auto">
          <a:xfrm>
            <a:off x="5553076" y="4519739"/>
            <a:ext cx="2971800" cy="210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sp>
        <p:nvSpPr>
          <p:cNvPr id="33795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905500" y="1743075"/>
            <a:ext cx="3238500" cy="442912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en-US" altLang="en-US" sz="5900" b="1" cap="none" dirty="0" smtClean="0"/>
              <a:t>(Potential) 303(d) Impairments 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en-US" altLang="en-US" sz="5100" cap="none" dirty="0" smtClean="0"/>
              <a:t>Verified thru TMDL (Total Daily Max Load) process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en-US" altLang="en-US" sz="5100" cap="none" dirty="0" smtClean="0"/>
              <a:t>TMDLs (&amp; </a:t>
            </a:r>
            <a:r>
              <a:rPr kumimoji="0" lang="en-US" altLang="en-US" sz="5100" cap="none" dirty="0" smtClean="0"/>
              <a:t>Waste Load Allocations) </a:t>
            </a:r>
            <a:r>
              <a:rPr kumimoji="0" lang="en-US" altLang="en-US" sz="5100" cap="none" dirty="0" smtClean="0"/>
              <a:t>are then written into MS4 Permits</a:t>
            </a:r>
            <a:endParaRPr kumimoji="0" lang="en-US" altLang="en-US" sz="4400" cap="none" dirty="0" smtClean="0"/>
          </a:p>
        </p:txBody>
      </p:sp>
      <p:pic>
        <p:nvPicPr>
          <p:cNvPr id="3379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r="43750" b="5556"/>
          <a:stretch>
            <a:fillRect/>
          </a:stretch>
        </p:blipFill>
        <p:spPr bwMode="auto">
          <a:xfrm>
            <a:off x="439738" y="1781175"/>
            <a:ext cx="54483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136525" y="1487488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35845" name="Rectangle 3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517525" y="1716088"/>
            <a:ext cx="8382000" cy="4648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cap="none" dirty="0" smtClean="0"/>
              <a:t>3 Regional Boards in Riverside County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cap="none" dirty="0" smtClean="0"/>
              <a:t>Permits update on roughly a 5 year cycle</a:t>
            </a:r>
          </a:p>
        </p:txBody>
      </p:sp>
      <p:pic>
        <p:nvPicPr>
          <p:cNvPr id="35847" name="Picture 7" descr="Project-Specific Water Quality Management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40088"/>
            <a:ext cx="826661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6934200" y="3887788"/>
            <a:ext cx="685800" cy="30480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0167" y="3601859"/>
            <a:ext cx="151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To Arizona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4" descr="5-region_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 t="67650" r="28235" b="-1893"/>
          <a:stretch/>
        </p:blipFill>
        <p:spPr bwMode="auto">
          <a:xfrm>
            <a:off x="7086600" y="1580810"/>
            <a:ext cx="1778410" cy="16275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WQMP EVOLUTION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5577" y="1555952"/>
            <a:ext cx="3162300" cy="510540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altLang="en-US" sz="5100" cap="none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200" cap="none" dirty="0" smtClean="0"/>
              <a:t>Prior to 2002 Permit</a:t>
            </a:r>
            <a:endParaRPr kumimoji="0" lang="en-US" altLang="en-US" sz="4200" cap="none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200" cap="none" dirty="0" smtClean="0"/>
              <a:t>Drain to Pervious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4200" cap="none" dirty="0" smtClean="0"/>
              <a:t>No clear metrics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55954"/>
            <a:ext cx="2540410" cy="3623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052"/>
          <a:stretch/>
        </p:blipFill>
        <p:spPr>
          <a:xfrm>
            <a:off x="3226210" y="1558407"/>
            <a:ext cx="2555973" cy="3623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29116" y="2105050"/>
            <a:ext cx="3183193" cy="4733285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altLang="en-US" sz="5100" cap="none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5100" cap="none" dirty="0" smtClean="0"/>
              <a:t>Projects submitted after January 1, 2005</a:t>
            </a:r>
            <a:endParaRPr kumimoji="0" lang="en-US" altLang="en-US" sz="5100" cap="none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5100" cap="none" dirty="0" smtClean="0"/>
              <a:t>BMPs of High or Medium Effectiveness for Pollutants of Concern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457" y="1555952"/>
            <a:ext cx="2815966" cy="3623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170556" y="2139463"/>
            <a:ext cx="3183193" cy="4733285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en-US" sz="5100" cap="none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altLang="en-US" sz="5100" cap="none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5100" cap="none" dirty="0" smtClean="0"/>
              <a:t>Projects entitled after December 6, 2012</a:t>
            </a:r>
            <a:endParaRPr kumimoji="0" lang="en-US" altLang="en-US" sz="5100" cap="none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5100" cap="none" dirty="0" smtClean="0"/>
              <a:t>LID BMPs only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5100" cap="none" dirty="0" err="1" smtClean="0"/>
              <a:t>BioRetention</a:t>
            </a:r>
            <a:endParaRPr kumimoji="0" lang="en-US" altLang="en-US" sz="5100" cap="none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160" y="4482103"/>
            <a:ext cx="1807987" cy="2304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979" y="1955988"/>
            <a:ext cx="1841998" cy="24723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264" y="1921604"/>
            <a:ext cx="2385247" cy="289516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3595160" y="4506105"/>
            <a:ext cx="1807988" cy="22807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90898" y="4482103"/>
            <a:ext cx="1812249" cy="23047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1105" y="145991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Santa Ana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85878" y="147960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San Diego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1550" y="1494323"/>
            <a:ext cx="173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Whitewater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-0.63298 -0.0020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9" y="-11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uiExpand="1" build="allAtOnce"/>
      <p:bldP spid="10" grpId="0" build="allAtOnce"/>
      <p:bldP spid="22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APPLICABLE WQMPs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687" y="1680321"/>
            <a:ext cx="1128113" cy="1609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052"/>
          <a:stretch/>
        </p:blipFill>
        <p:spPr>
          <a:xfrm>
            <a:off x="4270794" y="1680321"/>
            <a:ext cx="1135024" cy="1609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812" y="1679888"/>
            <a:ext cx="1250815" cy="160962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210" y="3526842"/>
            <a:ext cx="1212917" cy="162796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14080"/>
          <a:stretch/>
        </p:blipFill>
        <p:spPr>
          <a:xfrm>
            <a:off x="2605687" y="5334001"/>
            <a:ext cx="1204313" cy="13716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2632726" y="3569445"/>
            <a:ext cx="1116884" cy="1542761"/>
            <a:chOff x="4140916" y="3124200"/>
            <a:chExt cx="1812250" cy="23047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5178" y="3124200"/>
              <a:ext cx="1807987" cy="23047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4145178" y="3148202"/>
              <a:ext cx="1807988" cy="22807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140916" y="3124200"/>
              <a:ext cx="1812249" cy="23047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25265" y="215632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Santa Ana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5091" y="394745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San Diego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426" y="5735713"/>
            <a:ext cx="173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Whitewater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97624" y="1680321"/>
            <a:ext cx="1218422" cy="1609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Upcoming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8426" y="1600200"/>
            <a:ext cx="8432386" cy="1763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1052" y="3450299"/>
            <a:ext cx="8432386" cy="176351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8426" y="5273956"/>
            <a:ext cx="8425012" cy="151172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33726" y="3947454"/>
            <a:ext cx="2653073" cy="193899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Check with your Co-Permittee. They may have stricter Grandfathering Rules.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32725" y="4133414"/>
            <a:ext cx="110107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Superseded 7/8/18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04744" y="2356382"/>
            <a:ext cx="110107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2005-2012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17682" y="2351153"/>
            <a:ext cx="110107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12/6/2012+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19206" y="6197378"/>
            <a:ext cx="110107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1/1/2015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8194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 </a:t>
            </a:r>
            <a:endParaRPr lang="en-US" altLang="en-US" dirty="0"/>
          </a:p>
        </p:txBody>
      </p:sp>
      <p:sp>
        <p:nvSpPr>
          <p:cNvPr id="36867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38915" name="Rectangle 3"/>
          <p:cNvSpPr txBox="1">
            <a:spLocks noChangeArrowheads="1"/>
          </p:cNvSpPr>
          <p:nvPr/>
        </p:nvSpPr>
        <p:spPr bwMode="auto">
          <a:xfrm>
            <a:off x="457200" y="1566863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3" name="Rectangle 2"/>
          <p:cNvSpPr/>
          <p:nvPr/>
        </p:nvSpPr>
        <p:spPr>
          <a:xfrm>
            <a:off x="457200" y="1566863"/>
            <a:ext cx="84582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dirty="0">
                <a:latin typeface="+mn-lt"/>
              </a:rPr>
              <a:t>Why is a Preliminary WQMP required? </a:t>
            </a:r>
            <a:endParaRPr kumimoji="0" lang="en-US" dirty="0" smtClean="0">
              <a:latin typeface="+mn-lt"/>
            </a:endParaRPr>
          </a:p>
          <a:p>
            <a:pPr>
              <a:defRPr/>
            </a:pPr>
            <a:endParaRPr kumimoji="0" lang="en-US" dirty="0" smtClean="0">
              <a:latin typeface="+mn-lt"/>
            </a:endParaRPr>
          </a:p>
          <a:p>
            <a:pPr>
              <a:defRPr/>
            </a:pPr>
            <a:endParaRPr kumimoji="0" lang="en-US" dirty="0">
              <a:latin typeface="+mn-lt"/>
            </a:endParaRPr>
          </a:p>
          <a:p>
            <a:pPr>
              <a:defRPr/>
            </a:pPr>
            <a:endParaRPr kumimoji="0" lang="en-US" dirty="0">
              <a:latin typeface="+mn-lt"/>
            </a:endParaRPr>
          </a:p>
          <a:p>
            <a:pPr>
              <a:defRPr/>
            </a:pPr>
            <a:endParaRPr kumimoji="0" lang="en-US" dirty="0">
              <a:latin typeface="+mn-lt"/>
            </a:endParaRPr>
          </a:p>
          <a:p>
            <a:pPr>
              <a:defRPr/>
            </a:pPr>
            <a:endParaRPr kumimoji="0" lang="en-US" dirty="0" smtClean="0">
              <a:latin typeface="+mn-lt"/>
            </a:endParaRPr>
          </a:p>
          <a:p>
            <a:pPr>
              <a:defRPr/>
            </a:pPr>
            <a:endParaRPr kumimoji="0" lang="en-US" dirty="0">
              <a:latin typeface="+mn-lt"/>
            </a:endParaRPr>
          </a:p>
          <a:p>
            <a:pPr>
              <a:defRPr/>
            </a:pPr>
            <a:endParaRPr kumimoji="0" lang="en-US" dirty="0" smtClean="0">
              <a:latin typeface="+mn-lt"/>
            </a:endParaRPr>
          </a:p>
          <a:p>
            <a:pPr>
              <a:defRPr/>
            </a:pPr>
            <a:r>
              <a:rPr kumimoji="0" lang="en-US" dirty="0" smtClean="0">
                <a:latin typeface="+mn-lt"/>
              </a:rPr>
              <a:t>The Permit requires</a:t>
            </a:r>
            <a:r>
              <a:rPr kumimoji="0" lang="en-US" dirty="0">
                <a:latin typeface="+mn-lt"/>
              </a:rPr>
              <a:t>: </a:t>
            </a:r>
            <a:endParaRPr kumimoji="0" lang="en-US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dirty="0" smtClean="0">
                <a:latin typeface="+mn-lt"/>
              </a:rPr>
              <a:t>Preliminary WQMPs for Entitlement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dirty="0" smtClean="0">
                <a:latin typeface="+mn-lt"/>
              </a:rPr>
              <a:t>Final WQMP in substantial conformance with the P-WQMP.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dirty="0" smtClean="0">
                <a:latin typeface="+mn-lt"/>
              </a:rPr>
              <a:t>Functionality </a:t>
            </a:r>
            <a:r>
              <a:rPr kumimoji="0" lang="en-US" dirty="0">
                <a:latin typeface="+mn-lt"/>
              </a:rPr>
              <a:t>of post-construction </a:t>
            </a:r>
            <a:r>
              <a:rPr kumimoji="0" lang="en-US" dirty="0" smtClean="0">
                <a:latin typeface="+mn-lt"/>
              </a:rPr>
              <a:t>BMPs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dirty="0" smtClean="0">
                <a:latin typeface="+mn-lt"/>
              </a:rPr>
              <a:t>Track </a:t>
            </a:r>
            <a:r>
              <a:rPr kumimoji="0" lang="en-US" dirty="0">
                <a:latin typeface="+mn-lt"/>
              </a:rPr>
              <a:t>and ensure long term O&amp;M of those BMPs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333"/>
          <a:stretch/>
        </p:blipFill>
        <p:spPr>
          <a:xfrm>
            <a:off x="703005" y="2133600"/>
            <a:ext cx="7669161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40963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3" name="Rectangle 2"/>
          <p:cNvSpPr/>
          <p:nvPr/>
        </p:nvSpPr>
        <p:spPr>
          <a:xfrm>
            <a:off x="457200" y="1567211"/>
            <a:ext cx="84582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>
                <a:latin typeface="+mn-lt"/>
              </a:rPr>
              <a:t>The Purpose of a P-WQMP is to determine </a:t>
            </a:r>
            <a:r>
              <a:rPr kumimoji="0"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FEASIBILITY </a:t>
            </a:r>
            <a:r>
              <a:rPr kumimoji="0" lang="en-US" sz="3200" dirty="0" smtClean="0"/>
              <a:t>and secure the </a:t>
            </a:r>
            <a:r>
              <a:rPr kumimoji="0"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SCOPE</a:t>
            </a:r>
            <a:r>
              <a:rPr kumimoji="0" lang="en-US" sz="3200" dirty="0"/>
              <a:t> </a:t>
            </a:r>
            <a:r>
              <a:rPr kumimoji="0" lang="en-US" sz="3200" dirty="0" smtClean="0"/>
              <a:t>of the WQMP.</a:t>
            </a:r>
          </a:p>
          <a:p>
            <a:pPr>
              <a:spcBef>
                <a:spcPts val="1200"/>
              </a:spcBef>
              <a:defRPr/>
            </a:pPr>
            <a:endParaRPr kumimoji="0" lang="en-US" sz="3200" dirty="0" smtClean="0">
              <a:latin typeface="+mn-lt"/>
            </a:endParaRPr>
          </a:p>
          <a:p>
            <a:pPr>
              <a:spcBef>
                <a:spcPts val="1200"/>
              </a:spcBef>
              <a:defRPr/>
            </a:pPr>
            <a:r>
              <a:rPr kumimoji="0" lang="en-US" sz="3200" dirty="0" smtClean="0">
                <a:latin typeface="+mn-lt"/>
              </a:rPr>
              <a:t>The 3 key factors: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 smtClean="0">
                <a:latin typeface="+mn-lt"/>
              </a:rPr>
              <a:t>WQMP Applicability </a:t>
            </a:r>
            <a:endParaRPr kumimoji="0" lang="en-US" sz="32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BMP Type (Required Hierarchy)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BMP sizing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Why do we choose to be engineers?</a:t>
            </a:r>
            <a:endParaRPr lang="en-US" dirty="0"/>
          </a:p>
        </p:txBody>
      </p:sp>
      <p:pic>
        <p:nvPicPr>
          <p:cNvPr id="87042" name="Picture 2" descr="Question Mark Confusion Stock Illustrations – 20,944 Question Mark  Confusion Stock Illustrations, Vectors &amp; Clipart - Dreamstim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96" y="2241602"/>
            <a:ext cx="2754608" cy="34242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Creative Problem Solving | Course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b="18644"/>
          <a:stretch/>
        </p:blipFill>
        <p:spPr bwMode="auto">
          <a:xfrm>
            <a:off x="1981199" y="2241601"/>
            <a:ext cx="5316579" cy="34242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79" y="1981200"/>
            <a:ext cx="7492260" cy="459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8194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 </a:t>
            </a:r>
            <a:endParaRPr lang="en-US" alt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7700" y="3505200"/>
            <a:ext cx="7772400" cy="1057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Applicability</a:t>
            </a:r>
            <a:endParaRPr kumimoji="0"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92622185"/>
              </p:ext>
            </p:extLst>
          </p:nvPr>
        </p:nvGraphicFramePr>
        <p:xfrm>
          <a:off x="0" y="1049101"/>
          <a:ext cx="9144001" cy="5806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512"/>
                <a:gridCol w="1903888"/>
                <a:gridCol w="2776330"/>
                <a:gridCol w="2405271"/>
              </a:tblGrid>
              <a:tr h="528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WQMP Applicability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Santa</a:t>
                      </a:r>
                      <a:r>
                        <a:rPr lang="en-US" sz="1800" baseline="0" dirty="0" smtClean="0"/>
                        <a:t> Ana</a:t>
                      </a:r>
                      <a:endParaRPr lang="en-US" sz="18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San Diego</a:t>
                      </a:r>
                      <a:endParaRPr lang="en-US" sz="18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Whitewater</a:t>
                      </a:r>
                      <a:endParaRPr lang="en-US" sz="18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New Development</a:t>
                      </a:r>
                      <a:endParaRPr lang="en-US" sz="1800" dirty="0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10,000 </a:t>
                      </a:r>
                      <a:r>
                        <a:rPr lang="en-US" sz="1400" baseline="0" dirty="0" smtClean="0"/>
                        <a:t>FT2 </a:t>
                      </a:r>
                      <a:r>
                        <a:rPr lang="en-US" sz="1400" baseline="0" dirty="0" smtClean="0"/>
                        <a:t>of Imperviousness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Home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subdiv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w/ 10 housing units. OR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/Industrial projects 100,000 FT2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Redevelopment</a:t>
                      </a:r>
                      <a:endParaRPr lang="en-US" sz="1800" dirty="0" smtClean="0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5,000 FT2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of Imperviousness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Auto Repair </a:t>
                      </a:r>
                      <a:endParaRPr lang="en-US" sz="1800" dirty="0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Restaurants</a:t>
                      </a:r>
                      <a:endParaRPr lang="en-US" sz="1800" dirty="0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5,000FT2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7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Hillside</a:t>
                      </a:r>
                      <a:r>
                        <a:rPr lang="en-US" sz="1800" baseline="0" dirty="0" smtClean="0"/>
                        <a:t> Dev. </a:t>
                      </a:r>
                      <a:endParaRPr lang="en-US" sz="1800" dirty="0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5,000 FT2 </a:t>
                      </a:r>
                      <a:r>
                        <a:rPr lang="en-US" sz="1400" baseline="0" dirty="0" smtClean="0"/>
                        <a:t>of disturbance on </a:t>
                      </a:r>
                      <a:r>
                        <a:rPr lang="en-US" sz="1400" baseline="0" dirty="0" smtClean="0"/>
                        <a:t>any 25</a:t>
                      </a:r>
                      <a:r>
                        <a:rPr lang="en-US" sz="1400" baseline="0" dirty="0" smtClean="0"/>
                        <a:t>%+ natural </a:t>
                      </a:r>
                      <a:r>
                        <a:rPr lang="en-US" sz="1400" baseline="0" dirty="0" smtClean="0"/>
                        <a:t>slope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5,000 FT2 of impervious for development on 25%+ natural slope.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SFR</a:t>
                      </a:r>
                      <a:r>
                        <a:rPr lang="en-US" sz="1400" baseline="0" dirty="0" smtClean="0"/>
                        <a:t> 10k </a:t>
                      </a:r>
                      <a:r>
                        <a:rPr lang="en-US" sz="1400" baseline="0" dirty="0" err="1" smtClean="0"/>
                        <a:t>imperv</a:t>
                      </a:r>
                      <a:r>
                        <a:rPr lang="en-US" sz="1400" baseline="0" dirty="0" smtClean="0"/>
                        <a:t>. w/ natural slopes 25% (or 10% w/ erosive soil.)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7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Adj. to ESA</a:t>
                      </a:r>
                      <a:endParaRPr lang="en-US" sz="1800" dirty="0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2,500 </a:t>
                      </a:r>
                      <a:r>
                        <a:rPr lang="en-US" sz="1400" dirty="0" smtClean="0"/>
                        <a:t>FT2 </a:t>
                      </a:r>
                      <a:r>
                        <a:rPr lang="en-US" sz="1400" dirty="0" smtClean="0"/>
                        <a:t>of imperviousness w/in</a:t>
                      </a:r>
                      <a:r>
                        <a:rPr lang="en-US" sz="1400" baseline="0" dirty="0" smtClean="0"/>
                        <a:t> 200’ 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2,500 </a:t>
                      </a:r>
                      <a:r>
                        <a:rPr lang="en-US" sz="1400" dirty="0" smtClean="0"/>
                        <a:t>FT2 of </a:t>
                      </a:r>
                      <a:r>
                        <a:rPr lang="en-US" sz="1400" dirty="0" smtClean="0"/>
                        <a:t>imperviousness  OR adding imperviousness</a:t>
                      </a:r>
                      <a:r>
                        <a:rPr lang="en-US" sz="1400" baseline="0" dirty="0" smtClean="0"/>
                        <a:t> 10% of predevelopment </a:t>
                      </a:r>
                      <a:r>
                        <a:rPr lang="en-US" sz="1400" dirty="0" smtClean="0"/>
                        <a:t>w/in</a:t>
                      </a:r>
                      <a:r>
                        <a:rPr lang="en-US" sz="1400" baseline="0" dirty="0" smtClean="0"/>
                        <a:t> 200’ </a:t>
                      </a:r>
                      <a:endParaRPr lang="en-US" sz="1400" dirty="0" smtClean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NOT SPECIFICALLY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REQUIRED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Parking Lots</a:t>
                      </a: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5,000 FT2 </a:t>
                      </a:r>
                      <a:r>
                        <a:rPr lang="en-US" sz="1400" dirty="0" smtClean="0"/>
                        <a:t>exposed</a:t>
                      </a:r>
                      <a:r>
                        <a:rPr lang="en-US" sz="1400" baseline="0" dirty="0" smtClean="0"/>
                        <a:t> to stormwater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5,000 FT2 </a:t>
                      </a:r>
                      <a:r>
                        <a:rPr lang="en-US" sz="1400" dirty="0" smtClean="0"/>
                        <a:t>exposed</a:t>
                      </a:r>
                      <a:r>
                        <a:rPr lang="en-US" sz="1400" baseline="0" dirty="0" smtClean="0"/>
                        <a:t> to stormwater OR 25 spaces</a:t>
                      </a:r>
                      <a:endParaRPr lang="en-US" sz="1400" dirty="0" smtClean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Streets,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Hwys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Fwys</a:t>
                      </a:r>
                      <a:endParaRPr lang="en-US" sz="1800" dirty="0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5000 FT2</a:t>
                      </a:r>
                      <a:r>
                        <a:rPr lang="en-US" sz="1400" baseline="0" dirty="0" smtClean="0"/>
                        <a:t> or Capital Project </a:t>
                      </a:r>
                      <a:r>
                        <a:rPr lang="en-US" sz="1400" dirty="0" smtClean="0"/>
                        <a:t>TPG</a:t>
                      </a:r>
                      <a:endParaRPr lang="en-US" sz="1400" dirty="0" smtClean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5,000 </a:t>
                      </a:r>
                      <a:r>
                        <a:rPr lang="en-US" sz="1400" dirty="0" smtClean="0"/>
                        <a:t>FT2</a:t>
                      </a:r>
                      <a:endParaRPr lang="en-US" sz="1400" dirty="0" smtClean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NOT REQUIRED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Gas</a:t>
                      </a:r>
                      <a:r>
                        <a:rPr lang="en-US" sz="1800" baseline="0" dirty="0" smtClean="0"/>
                        <a:t> Stations</a:t>
                      </a:r>
                      <a:endParaRPr lang="en-US" sz="1800" dirty="0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5,000</a:t>
                      </a:r>
                      <a:r>
                        <a:rPr lang="en-US" sz="1400" baseline="0" dirty="0" smtClean="0"/>
                        <a:t> FT2 </a:t>
                      </a:r>
                      <a:r>
                        <a:rPr lang="en-US" sz="1400" baseline="0" dirty="0" smtClean="0"/>
                        <a:t>of Imperviousness w/ ADT 100 </a:t>
                      </a:r>
                      <a:r>
                        <a:rPr lang="en-US" sz="1400" baseline="0" dirty="0" err="1" smtClean="0"/>
                        <a:t>veh</a:t>
                      </a:r>
                      <a:r>
                        <a:rPr lang="en-US" sz="1400" baseline="0" dirty="0" smtClean="0"/>
                        <a:t>. per day</a:t>
                      </a:r>
                      <a:endParaRPr lang="en-US" sz="1400" dirty="0" smtClean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5,000 </a:t>
                      </a:r>
                      <a:r>
                        <a:rPr lang="en-US" sz="1400" dirty="0" smtClean="0"/>
                        <a:t>FT2 </a:t>
                      </a:r>
                      <a:r>
                        <a:rPr lang="en-US" sz="1400" baseline="0" dirty="0" smtClean="0"/>
                        <a:t>in </a:t>
                      </a:r>
                      <a:r>
                        <a:rPr lang="en-US" sz="1400" baseline="0" dirty="0" smtClean="0"/>
                        <a:t>disturbance</a:t>
                      </a:r>
                      <a:endParaRPr lang="en-US" sz="1400" dirty="0" smtClean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Other </a:t>
                      </a:r>
                      <a:r>
                        <a:rPr lang="en-US" sz="1800" dirty="0" smtClean="0"/>
                        <a:t>Posing Threat</a:t>
                      </a:r>
                      <a:endParaRPr lang="en-US" sz="1800" dirty="0"/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Significant Threat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&gt;1 acre</a:t>
                      </a:r>
                      <a:r>
                        <a:rPr lang="en-US" sz="1400" baseline="0" dirty="0" smtClean="0"/>
                        <a:t> &amp; more pollutants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Significant</a:t>
                      </a:r>
                      <a:r>
                        <a:rPr lang="en-US" sz="1400" baseline="0" dirty="0" smtClean="0"/>
                        <a:t> Threat</a:t>
                      </a:r>
                      <a:endParaRPr lang="en-US" sz="1400" dirty="0"/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7700" y="228600"/>
            <a:ext cx="7772400" cy="1057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kumimoji="0"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8194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 </a:t>
            </a:r>
            <a:endParaRPr lang="en-US" alt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7700" y="3505200"/>
            <a:ext cx="7772400" cy="1057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Hierarchy (BMP TYPE) </a:t>
            </a:r>
            <a:endParaRPr kumimoji="0"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48131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3" name="Rectangle 2"/>
          <p:cNvSpPr/>
          <p:nvPr/>
        </p:nvSpPr>
        <p:spPr>
          <a:xfrm>
            <a:off x="152400" y="1566863"/>
            <a:ext cx="8763000" cy="535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>
                <a:latin typeface="+mn-lt"/>
              </a:rPr>
              <a:t>Santa Ana &amp; San Diego Required BMP </a:t>
            </a:r>
            <a:r>
              <a:rPr kumimoji="0" lang="en-US" sz="3200" dirty="0" err="1">
                <a:latin typeface="+mn-lt"/>
              </a:rPr>
              <a:t>Hiearchy</a:t>
            </a:r>
            <a:r>
              <a:rPr kumimoji="0" lang="en-US" sz="3200" dirty="0">
                <a:latin typeface="+mn-lt"/>
              </a:rPr>
              <a:t>: </a:t>
            </a:r>
          </a:p>
          <a:p>
            <a:pPr>
              <a:spcBef>
                <a:spcPts val="4200"/>
              </a:spcBef>
              <a:defRPr/>
            </a:pPr>
            <a:r>
              <a:rPr kumimoji="0" lang="en-US" sz="3200" dirty="0">
                <a:latin typeface="+mn-lt"/>
              </a:rPr>
              <a:t>1.) Infiltration</a:t>
            </a:r>
          </a:p>
          <a:p>
            <a:pPr>
              <a:spcBef>
                <a:spcPts val="4200"/>
              </a:spcBef>
              <a:defRPr/>
            </a:pPr>
            <a:r>
              <a:rPr kumimoji="0" lang="en-US" sz="3200" dirty="0">
                <a:latin typeface="+mn-lt"/>
              </a:rPr>
              <a:t>2.) Harvest &amp; Reuse</a:t>
            </a:r>
          </a:p>
          <a:p>
            <a:pPr>
              <a:spcBef>
                <a:spcPts val="4200"/>
              </a:spcBef>
              <a:defRPr/>
            </a:pPr>
            <a:r>
              <a:rPr kumimoji="0" lang="en-US" sz="3200" dirty="0">
                <a:latin typeface="+mn-lt"/>
              </a:rPr>
              <a:t>3.) BioRetention</a:t>
            </a:r>
          </a:p>
          <a:p>
            <a:pPr>
              <a:spcBef>
                <a:spcPts val="4200"/>
              </a:spcBef>
              <a:defRPr/>
            </a:pPr>
            <a:r>
              <a:rPr kumimoji="0" lang="en-US" sz="3200" dirty="0">
                <a:latin typeface="+mn-lt"/>
              </a:rPr>
              <a:t>4.) </a:t>
            </a:r>
            <a:r>
              <a:rPr kumimoji="0" lang="en-US" sz="3200" dirty="0" err="1">
                <a:latin typeface="+mn-lt"/>
              </a:rPr>
              <a:t>BioTreatment</a:t>
            </a:r>
            <a:endParaRPr kumimoji="0" lang="en-US" sz="3200" dirty="0">
              <a:latin typeface="+mn-lt"/>
            </a:endParaRPr>
          </a:p>
          <a:p>
            <a:pPr>
              <a:spcBef>
                <a:spcPts val="1200"/>
              </a:spcBef>
              <a:defRPr/>
            </a:pPr>
            <a:endParaRPr kumimoji="0" lang="en-US" sz="3200" dirty="0">
              <a:latin typeface="+mn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800600" y="3429000"/>
            <a:ext cx="0" cy="2057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71800" y="5486400"/>
            <a:ext cx="533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05363" y="5486400"/>
            <a:ext cx="0" cy="60960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71800" y="3429000"/>
            <a:ext cx="533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7" name="TextBox 14"/>
          <p:cNvSpPr txBox="1">
            <a:spLocks noChangeArrowheads="1"/>
          </p:cNvSpPr>
          <p:nvPr/>
        </p:nvSpPr>
        <p:spPr bwMode="auto">
          <a:xfrm>
            <a:off x="5257800" y="4478338"/>
            <a:ext cx="30480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2F42C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2F42CF"/>
                </a:solidFill>
                <a:latin typeface="Times New Roman" panose="02020603050405020304" pitchFamily="18" charset="0"/>
              </a:rPr>
              <a:t>INFILTRATION RATES &lt; 1.6 in/hr</a:t>
            </a:r>
          </a:p>
        </p:txBody>
      </p:sp>
      <p:sp>
        <p:nvSpPr>
          <p:cNvPr id="48138" name="TextBox 17"/>
          <p:cNvSpPr txBox="1">
            <a:spLocks noChangeArrowheads="1"/>
          </p:cNvSpPr>
          <p:nvPr/>
        </p:nvSpPr>
        <p:spPr bwMode="auto">
          <a:xfrm>
            <a:off x="5257800" y="5662613"/>
            <a:ext cx="3048000" cy="830262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latin typeface="Times New Roman" panose="02020603050405020304" pitchFamily="18" charset="0"/>
              </a:rPr>
              <a:t>INFILTRATION RATES &lt; 0.3 in/hr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2368550"/>
            <a:ext cx="3886200" cy="8302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Infiltration testing is required prior to entitlements</a:t>
            </a:r>
            <a:endParaRPr lang="en-US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99113" y="27257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7030A0"/>
                </a:solidFill>
              </a:rPr>
              <a:t>, unless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3732213" y="3590925"/>
          <a:ext cx="5334001" cy="84300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53403"/>
                <a:gridCol w="1990299"/>
                <a:gridCol w="1990299"/>
              </a:tblGrid>
              <a:tr h="274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Small Projects w/ </a:t>
                      </a:r>
                      <a:r>
                        <a:rPr lang="en-US" sz="1200" dirty="0" smtClean="0"/>
                        <a:t>“D” Type</a:t>
                      </a:r>
                      <a:r>
                        <a:rPr lang="en-US" sz="1200" baseline="0" dirty="0" smtClean="0"/>
                        <a:t> Soils (low </a:t>
                      </a:r>
                      <a:r>
                        <a:rPr lang="en-US" sz="1200" baseline="0" dirty="0" err="1" smtClean="0"/>
                        <a:t>infil</a:t>
                      </a:r>
                      <a:r>
                        <a:rPr lang="en-US" sz="1200" baseline="0" dirty="0" smtClean="0"/>
                        <a:t>. rates) 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do not need infiltration testing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45715" marB="45715">
                    <a:solidFill>
                      <a:srgbClr val="C179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274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Residential</a:t>
                      </a:r>
                      <a:endParaRPr lang="en-US" sz="12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5" marB="4571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Commercial</a:t>
                      </a:r>
                      <a:endParaRPr lang="en-US" sz="12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5" marB="4571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Industrial</a:t>
                      </a:r>
                      <a:endParaRPr lang="en-US" sz="12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5" marB="4571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4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&lt; 10ac.&amp; 30 D.U.</a:t>
                      </a:r>
                      <a:endParaRPr lang="en-US" sz="12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5" marB="45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&lt; 5ac.&amp; 50k sq.ft. </a:t>
                      </a:r>
                      <a:r>
                        <a:rPr lang="en-US" sz="1200" dirty="0" err="1" smtClean="0"/>
                        <a:t>Imperv</a:t>
                      </a:r>
                      <a:r>
                        <a:rPr lang="en-US" sz="1200" dirty="0" smtClean="0"/>
                        <a:t>.</a:t>
                      </a:r>
                      <a:endParaRPr lang="en-US" sz="12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5" marB="4571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&lt;</a:t>
                      </a:r>
                      <a:r>
                        <a:rPr lang="en-US" sz="1200" baseline="0" dirty="0" smtClean="0"/>
                        <a:t> 2 ac.&amp; 20k sq.ft. </a:t>
                      </a:r>
                      <a:r>
                        <a:rPr lang="en-US" sz="1200" baseline="0" dirty="0" err="1" smtClean="0"/>
                        <a:t>Imperv</a:t>
                      </a:r>
                      <a:r>
                        <a:rPr lang="en-US" sz="1200" baseline="0" dirty="0" smtClean="0"/>
                        <a:t>.</a:t>
                      </a:r>
                      <a:endParaRPr lang="en-US" sz="12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5" marB="45715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50179" name="Rectangle 3"/>
          <p:cNvSpPr txBox="1">
            <a:spLocks noChangeArrowheads="1"/>
          </p:cNvSpPr>
          <p:nvPr/>
        </p:nvSpPr>
        <p:spPr bwMode="auto">
          <a:xfrm>
            <a:off x="-152400" y="14478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14" name="Rectangle 13"/>
          <p:cNvSpPr/>
          <p:nvPr/>
        </p:nvSpPr>
        <p:spPr>
          <a:xfrm>
            <a:off x="457200" y="1566863"/>
            <a:ext cx="3308350" cy="36925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>
                <a:latin typeface="+mn-lt"/>
              </a:rPr>
              <a:t>Infiltration Testing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BMPs size increases up to </a:t>
            </a:r>
            <a:r>
              <a:rPr kumimoji="0" lang="en-US" sz="3200" b="1" dirty="0">
                <a:solidFill>
                  <a:srgbClr val="FF0000"/>
                </a:solidFill>
                <a:latin typeface="+mn-lt"/>
              </a:rPr>
              <a:t>333% </a:t>
            </a:r>
            <a:r>
              <a:rPr kumimoji="0" lang="en-US" sz="3200" dirty="0">
                <a:latin typeface="+mn-lt"/>
              </a:rPr>
              <a:t>if test are not taken in the location of the BMP. </a:t>
            </a:r>
          </a:p>
        </p:txBody>
      </p:sp>
      <p:pic>
        <p:nvPicPr>
          <p:cNvPr id="5018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1579563"/>
            <a:ext cx="469265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848600" y="2314575"/>
            <a:ext cx="6858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10500" y="3652838"/>
            <a:ext cx="6858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DMA </a:t>
            </a:r>
            <a:r>
              <a:rPr lang="en-US" alt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TYPes</a:t>
            </a: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for </a:t>
            </a:r>
            <a:b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Santa Ana &amp; San Diego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0"/>
            <a:ext cx="4394383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273" r="1818"/>
          <a:stretch/>
        </p:blipFill>
        <p:spPr>
          <a:xfrm>
            <a:off x="4876800" y="2438400"/>
            <a:ext cx="3962400" cy="16937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54275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pic>
        <p:nvPicPr>
          <p:cNvPr id="5427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3352800"/>
            <a:ext cx="400367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83000"/>
            <a:ext cx="3598863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7200" y="1566863"/>
            <a:ext cx="8458200" cy="1878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>
                <a:latin typeface="+mn-lt"/>
              </a:rPr>
              <a:t>Infiltration </a:t>
            </a:r>
            <a:r>
              <a:rPr kumimoji="0" lang="en-US" sz="3200" dirty="0">
                <a:latin typeface="+mn-lt"/>
              </a:rPr>
              <a:t>Basins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5’ of permeable soil underneath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Pretreatment required</a:t>
            </a:r>
            <a:endParaRPr kumimoji="0"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56323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14" name="Rectangle 13"/>
          <p:cNvSpPr/>
          <p:nvPr/>
        </p:nvSpPr>
        <p:spPr>
          <a:xfrm>
            <a:off x="457200" y="1566863"/>
            <a:ext cx="8458200" cy="12319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>
                <a:latin typeface="+mn-lt"/>
              </a:rPr>
              <a:t>Harvest and </a:t>
            </a:r>
            <a:r>
              <a:rPr kumimoji="0" lang="en-US" sz="3200" dirty="0">
                <a:latin typeface="+mn-lt"/>
              </a:rPr>
              <a:t>Reuse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Pretreatment is required</a:t>
            </a:r>
            <a:endParaRPr kumimoji="0" lang="en-US" sz="3200" dirty="0">
              <a:latin typeface="+mn-lt"/>
            </a:endParaRPr>
          </a:p>
        </p:txBody>
      </p:sp>
      <p:pic>
        <p:nvPicPr>
          <p:cNvPr id="563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2971800"/>
            <a:ext cx="3906837" cy="3157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95675"/>
            <a:ext cx="4238625" cy="2109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58371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14" name="Rectangle 13"/>
          <p:cNvSpPr/>
          <p:nvPr/>
        </p:nvSpPr>
        <p:spPr>
          <a:xfrm>
            <a:off x="457200" y="1566863"/>
            <a:ext cx="8458200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>
                <a:latin typeface="+mn-lt"/>
              </a:rPr>
              <a:t>BioRetention</a:t>
            </a:r>
          </a:p>
        </p:txBody>
      </p:sp>
      <p:pic>
        <p:nvPicPr>
          <p:cNvPr id="5837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06763"/>
            <a:ext cx="7932738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733800" y="5410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81600" y="5410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837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43075"/>
            <a:ext cx="22082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52800" y="5257800"/>
            <a:ext cx="2743200" cy="3810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378" name="TextBox 2"/>
          <p:cNvSpPr txBox="1">
            <a:spLocks noChangeArrowheads="1"/>
          </p:cNvSpPr>
          <p:nvPr/>
        </p:nvSpPr>
        <p:spPr bwMode="auto">
          <a:xfrm>
            <a:off x="3124200" y="6019800"/>
            <a:ext cx="24384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Subdrain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60419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14" name="Rectangle 13"/>
          <p:cNvSpPr/>
          <p:nvPr/>
        </p:nvSpPr>
        <p:spPr>
          <a:xfrm>
            <a:off x="457200" y="1566863"/>
            <a:ext cx="8458200" cy="2524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 err="1">
                <a:latin typeface="+mn-lt"/>
              </a:rPr>
              <a:t>BioTreatment</a:t>
            </a:r>
            <a:endParaRPr kumimoji="0" lang="en-US" sz="32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E.g. EDB’s 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Compacted Floor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Treats thru settling</a:t>
            </a:r>
          </a:p>
        </p:txBody>
      </p:sp>
      <p:pic>
        <p:nvPicPr>
          <p:cNvPr id="604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5" r="1190" b="24127"/>
          <a:stretch>
            <a:fillRect/>
          </a:stretch>
        </p:blipFill>
        <p:spPr bwMode="auto">
          <a:xfrm>
            <a:off x="457200" y="4475163"/>
            <a:ext cx="83058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" b="6395"/>
          <a:stretch>
            <a:fillRect/>
          </a:stretch>
        </p:blipFill>
        <p:spPr bwMode="auto">
          <a:xfrm>
            <a:off x="5105400" y="1982788"/>
            <a:ext cx="35020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overview</a:t>
            </a:r>
            <a:endParaRPr lang="en-US" alt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685800" y="1981200"/>
            <a:ext cx="7772400" cy="4648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cap="none" dirty="0" smtClean="0"/>
              <a:t>NPDES Background</a:t>
            </a:r>
          </a:p>
          <a:p>
            <a:pPr eaLnBrk="1" hangingPunct="1"/>
            <a:r>
              <a:rPr lang="en-US" altLang="en-US" sz="3600" cap="none" dirty="0" smtClean="0"/>
              <a:t>Preliminary WQMPs (P-WQMP)</a:t>
            </a:r>
          </a:p>
          <a:p>
            <a:pPr eaLnBrk="1" hangingPunct="1"/>
            <a:r>
              <a:rPr lang="en-US" altLang="en-US" sz="3600" cap="none" dirty="0" smtClean="0"/>
              <a:t>Final WQMPs (F-WQMP</a:t>
            </a:r>
            <a:r>
              <a:rPr lang="en-US" altLang="en-US" sz="3600" cap="none" dirty="0" smtClean="0"/>
              <a:t>)</a:t>
            </a:r>
          </a:p>
          <a:p>
            <a:pPr eaLnBrk="1" hangingPunct="1"/>
            <a:r>
              <a:rPr lang="en-US" altLang="en-US" sz="3600" cap="none" dirty="0" smtClean="0"/>
              <a:t>MS4 Permit Negotiations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62467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14" name="Rectangle 13"/>
          <p:cNvSpPr/>
          <p:nvPr/>
        </p:nvSpPr>
        <p:spPr>
          <a:xfrm>
            <a:off x="457200" y="1566863"/>
            <a:ext cx="84582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>
                <a:latin typeface="+mn-lt"/>
              </a:rPr>
              <a:t>Whitewater (BMP Type Selection)</a:t>
            </a:r>
          </a:p>
          <a:p>
            <a:pPr>
              <a:spcBef>
                <a:spcPts val="1200"/>
              </a:spcBef>
              <a:defRPr/>
            </a:pPr>
            <a:r>
              <a:rPr kumimoji="0" lang="en-US" sz="2800" dirty="0">
                <a:latin typeface="+mn-lt"/>
              </a:rPr>
              <a:t>(To the extent feasible) LID/Site Design BMPs used to satisfy the Treatment Control BMP requirement must: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dirty="0">
                <a:latin typeface="+mn-lt"/>
              </a:rPr>
              <a:t>Promote retention and/or feature a natural treatment mechanism. Examples include, but are not limited to: </a:t>
            </a:r>
            <a:r>
              <a:rPr kumimoji="0" lang="en-US" sz="2800" dirty="0">
                <a:solidFill>
                  <a:srgbClr val="7030A0"/>
                </a:solidFill>
                <a:latin typeface="+mn-lt"/>
              </a:rPr>
              <a:t>extended detention basins</a:t>
            </a:r>
            <a:r>
              <a:rPr kumimoji="0" lang="en-US" sz="2800" dirty="0">
                <a:latin typeface="+mn-lt"/>
              </a:rPr>
              <a:t>, retention basins, drywells, and naturally-lined </a:t>
            </a:r>
            <a:r>
              <a:rPr kumimoji="0" lang="en-US" sz="2800" dirty="0">
                <a:solidFill>
                  <a:srgbClr val="7030A0"/>
                </a:solidFill>
                <a:latin typeface="+mn-lt"/>
              </a:rPr>
              <a:t>swales and filter strips</a:t>
            </a:r>
            <a:r>
              <a:rPr kumimoji="0" lang="en-US" sz="2800" dirty="0">
                <a:latin typeface="+mn-lt"/>
              </a:rPr>
              <a:t>; and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dirty="0">
                <a:latin typeface="+mn-lt"/>
              </a:rPr>
              <a:t>Have medium or high effectiveness in reducing those Pollutants of Concern causing Receiving Water </a:t>
            </a:r>
            <a:r>
              <a:rPr kumimoji="0" lang="en-US" sz="2800" dirty="0" smtClean="0">
                <a:latin typeface="+mn-lt"/>
              </a:rPr>
              <a:t>impairment.</a:t>
            </a:r>
            <a:endParaRPr kumimoji="0" lang="en-US" sz="2800" dirty="0">
              <a:latin typeface="+mn-lt"/>
            </a:endParaRPr>
          </a:p>
          <a:p>
            <a:pPr>
              <a:spcBef>
                <a:spcPts val="1200"/>
              </a:spcBef>
              <a:defRPr/>
            </a:pPr>
            <a:endParaRPr kumimoji="0" lang="en-US" sz="3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8194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 </a:t>
            </a:r>
            <a:endParaRPr lang="en-US" alt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7700" y="3505200"/>
            <a:ext cx="7772400" cy="1057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BMP Sizing</a:t>
            </a:r>
            <a:endParaRPr kumimoji="0"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66563" name="Rectangle 3"/>
          <p:cNvSpPr txBox="1">
            <a:spLocks noChangeArrowheads="1"/>
          </p:cNvSpPr>
          <p:nvPr/>
        </p:nvSpPr>
        <p:spPr bwMode="auto">
          <a:xfrm>
            <a:off x="-152400" y="14478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  <p:sp>
        <p:nvSpPr>
          <p:cNvPr id="14" name="Rectangle 13"/>
          <p:cNvSpPr/>
          <p:nvPr/>
        </p:nvSpPr>
        <p:spPr>
          <a:xfrm>
            <a:off x="457200" y="1566863"/>
            <a:ext cx="84582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>
                <a:latin typeface="+mn-lt"/>
              </a:rPr>
              <a:t>Sizing BMPs</a:t>
            </a: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71743367"/>
              </p:ext>
            </p:extLst>
          </p:nvPr>
        </p:nvGraphicFramePr>
        <p:xfrm>
          <a:off x="336550" y="2147511"/>
          <a:ext cx="8532147" cy="44056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44049"/>
                <a:gridCol w="4005882"/>
                <a:gridCol w="1682216"/>
              </a:tblGrid>
              <a:tr h="696656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Quality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Quantity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08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VBMP – Volume for</a:t>
                      </a:r>
                      <a:r>
                        <a:rPr lang="en-US" sz="1800" baseline="0" dirty="0" smtClean="0"/>
                        <a:t> the BMP</a:t>
                      </a:r>
                      <a:endParaRPr lang="en-US" sz="18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HydroModification or HCOC’s (hydrologic</a:t>
                      </a:r>
                      <a:r>
                        <a:rPr lang="en-US" sz="1800" baseline="0" dirty="0" smtClean="0"/>
                        <a:t> conditions of concerns)</a:t>
                      </a:r>
                      <a:endParaRPr lang="en-US" sz="18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 addition the project must comply with Drainage Law</a:t>
                      </a:r>
                      <a:r>
                        <a:rPr lang="en-US" sz="1800" baseline="0" dirty="0" smtClean="0"/>
                        <a:t> (i.e. mitigate increased runoff)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2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Based on 85</a:t>
                      </a:r>
                      <a:r>
                        <a:rPr lang="en-US" sz="1800" baseline="30000" dirty="0" smtClean="0"/>
                        <a:t>th</a:t>
                      </a:r>
                      <a:r>
                        <a:rPr lang="en-US" sz="1800" dirty="0" smtClean="0"/>
                        <a:t> percentile storm 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Santa</a:t>
                      </a:r>
                      <a:r>
                        <a:rPr lang="en-US" sz="1800" baseline="0" dirty="0" smtClean="0"/>
                        <a:t> Ana: 2yr – </a:t>
                      </a:r>
                      <a:r>
                        <a:rPr lang="en-US" sz="1800" baseline="0" dirty="0" smtClean="0"/>
                        <a:t>24hr</a:t>
                      </a:r>
                      <a:endParaRPr lang="en-US" sz="1800" baseline="0" dirty="0" smtClean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800" baseline="0" dirty="0" smtClean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4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San Diego: Flowrate &amp; Durations less than pre-dev. From 10% of 2yr to 10yr for entire rainfall record (continuous simulation) 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24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Whitewater: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smtClean="0"/>
                        <a:t>Detention or Retention for the 100yr. for drainage law compliance.</a:t>
                      </a:r>
                      <a:endParaRPr lang="en-US" sz="18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447799"/>
            <a:ext cx="8153400" cy="50292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What areas need to be treated with a WQMP?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altLang="en-US" baseline="30000" dirty="0"/>
          </a:p>
        </p:txBody>
      </p:sp>
      <p:sp>
        <p:nvSpPr>
          <p:cNvPr id="635908" name="Text Box 4"/>
          <p:cNvSpPr txBox="1">
            <a:spLocks noChangeArrowheads="1"/>
          </p:cNvSpPr>
          <p:nvPr/>
        </p:nvSpPr>
        <p:spPr bwMode="auto">
          <a:xfrm>
            <a:off x="228600" y="3200400"/>
            <a:ext cx="1981200" cy="1933575"/>
          </a:xfrm>
          <a:prstGeom prst="rect">
            <a:avLst/>
          </a:prstGeom>
          <a:solidFill>
            <a:schemeClr val="accent1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You don’t need to treat areas that drain around the proposed BMPs.</a:t>
            </a:r>
          </a:p>
        </p:txBody>
      </p:sp>
      <p:sp>
        <p:nvSpPr>
          <p:cNvPr id="635909" name="Line 5"/>
          <p:cNvSpPr>
            <a:spLocks noChangeShapeType="1"/>
          </p:cNvSpPr>
          <p:nvPr/>
        </p:nvSpPr>
        <p:spPr bwMode="auto">
          <a:xfrm>
            <a:off x="609600" y="1447800"/>
            <a:ext cx="0" cy="1676400"/>
          </a:xfrm>
          <a:prstGeom prst="line">
            <a:avLst/>
          </a:prstGeom>
          <a:noFill/>
          <a:ln w="53975" cap="sq">
            <a:solidFill>
              <a:schemeClr val="accent1">
                <a:lumMod val="75000"/>
              </a:schemeClr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5910" name="Line 6"/>
          <p:cNvSpPr>
            <a:spLocks noChangeShapeType="1"/>
          </p:cNvSpPr>
          <p:nvPr/>
        </p:nvSpPr>
        <p:spPr bwMode="auto">
          <a:xfrm>
            <a:off x="2362200" y="3124200"/>
            <a:ext cx="0" cy="2133600"/>
          </a:xfrm>
          <a:prstGeom prst="line">
            <a:avLst/>
          </a:prstGeom>
          <a:noFill/>
          <a:ln w="53975" cap="sq">
            <a:solidFill>
              <a:schemeClr val="accent1">
                <a:lumMod val="75000"/>
              </a:schemeClr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5911" name="Line 7"/>
          <p:cNvSpPr>
            <a:spLocks noChangeShapeType="1"/>
          </p:cNvSpPr>
          <p:nvPr/>
        </p:nvSpPr>
        <p:spPr bwMode="auto">
          <a:xfrm>
            <a:off x="838200" y="5257800"/>
            <a:ext cx="0" cy="1524000"/>
          </a:xfrm>
          <a:prstGeom prst="line">
            <a:avLst/>
          </a:prstGeom>
          <a:noFill/>
          <a:ln w="53975" cap="sq">
            <a:solidFill>
              <a:schemeClr val="accent1">
                <a:lumMod val="75000"/>
              </a:schemeClr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5912" name="Line 8"/>
          <p:cNvSpPr>
            <a:spLocks noChangeShapeType="1"/>
          </p:cNvSpPr>
          <p:nvPr/>
        </p:nvSpPr>
        <p:spPr bwMode="auto">
          <a:xfrm>
            <a:off x="609600" y="3124200"/>
            <a:ext cx="1752600" cy="0"/>
          </a:xfrm>
          <a:prstGeom prst="line">
            <a:avLst/>
          </a:prstGeom>
          <a:noFill/>
          <a:ln w="50800" cap="sq">
            <a:solidFill>
              <a:schemeClr val="accen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5913" name="Line 9"/>
          <p:cNvSpPr>
            <a:spLocks noChangeShapeType="1"/>
          </p:cNvSpPr>
          <p:nvPr/>
        </p:nvSpPr>
        <p:spPr bwMode="auto">
          <a:xfrm>
            <a:off x="838200" y="5257800"/>
            <a:ext cx="1524000" cy="0"/>
          </a:xfrm>
          <a:prstGeom prst="line">
            <a:avLst/>
          </a:prstGeom>
          <a:noFill/>
          <a:ln w="50800" cap="sq">
            <a:solidFill>
              <a:schemeClr val="accen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35914" name="Picture 10" descr="culvert-flip-2-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1" t="26880" r="18309" b="18214"/>
          <a:stretch>
            <a:fillRect/>
          </a:stretch>
        </p:blipFill>
        <p:spPr bwMode="auto">
          <a:xfrm>
            <a:off x="228600" y="3200400"/>
            <a:ext cx="2057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77116"/>
            <a:ext cx="7532329" cy="109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5800" y="685800"/>
            <a:ext cx="7772400" cy="1057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kumimoji="0"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5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5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5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3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35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35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35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3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35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0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676400" y="2590800"/>
            <a:ext cx="6019800" cy="1152525"/>
          </a:xfrm>
        </p:spPr>
        <p:txBody>
          <a:bodyPr/>
          <a:lstStyle/>
          <a:p>
            <a:pPr marL="0" lvl="1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 smtClean="0"/>
              <a:t>So what do these sizing calculations look like? </a:t>
            </a:r>
            <a:endParaRPr lang="en-US" altLang="en-US" sz="2800" baseline="300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5800" y="685800"/>
            <a:ext cx="7772400" cy="1057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kumimoji="0"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1579563"/>
            <a:ext cx="8839200" cy="1152525"/>
          </a:xfrm>
        </p:spPr>
        <p:txBody>
          <a:bodyPr/>
          <a:lstStyle/>
          <a:p>
            <a:pPr marL="0" lvl="1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 smtClean="0"/>
              <a:t>Water </a:t>
            </a:r>
            <a:r>
              <a:rPr lang="en-US" altLang="en-US" dirty="0" smtClean="0"/>
              <a:t>Quality</a:t>
            </a:r>
            <a:endParaRPr lang="en-US" altLang="en-US" baseline="300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5800" y="685800"/>
            <a:ext cx="7772400" cy="1057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BMP Sizing</a:t>
            </a:r>
            <a:endParaRPr kumimoji="0" lang="en-US" altLang="en-US" dirty="0"/>
          </a:p>
        </p:txBody>
      </p:sp>
      <p:pic>
        <p:nvPicPr>
          <p:cNvPr id="7270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36750"/>
            <a:ext cx="4191000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47863"/>
            <a:ext cx="3886200" cy="463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8"/>
          <a:stretch>
            <a:fillRect/>
          </a:stretch>
        </p:blipFill>
        <p:spPr bwMode="auto">
          <a:xfrm>
            <a:off x="366713" y="4572000"/>
            <a:ext cx="2803525" cy="221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1" name="TextBox 10"/>
          <p:cNvSpPr txBox="1">
            <a:spLocks noChangeArrowheads="1"/>
          </p:cNvSpPr>
          <p:nvPr/>
        </p:nvSpPr>
        <p:spPr bwMode="auto">
          <a:xfrm>
            <a:off x="3409950" y="4824413"/>
            <a:ext cx="114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Calculate VBMP </a:t>
            </a:r>
          </a:p>
          <a:p>
            <a:r>
              <a:rPr lang="en-US" altLang="en-US" sz="1800"/>
              <a:t>then size BMP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476750" y="5065713"/>
            <a:ext cx="381000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016250" y="5029200"/>
            <a:ext cx="381000" cy="334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1743075"/>
            <a:ext cx="8839200" cy="1152525"/>
          </a:xfrm>
        </p:spPr>
        <p:txBody>
          <a:bodyPr/>
          <a:lstStyle/>
          <a:p>
            <a:pPr marL="0" lvl="1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 smtClean="0"/>
              <a:t>Water Quantity – HCOC/Hydromodification</a:t>
            </a:r>
          </a:p>
          <a:p>
            <a:pPr marL="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 smtClean="0"/>
              <a:t>Santa Ana Region</a:t>
            </a:r>
            <a:r>
              <a:rPr lang="en-US" altLang="en-US" dirty="0"/>
              <a:t> </a:t>
            </a:r>
            <a:r>
              <a:rPr lang="en-US" altLang="en-US" dirty="0" smtClean="0"/>
              <a:t>          </a:t>
            </a:r>
            <a:r>
              <a:rPr lang="en-US" altLang="en-US" dirty="0" err="1" smtClean="0"/>
              <a:t>WhiteWater</a:t>
            </a:r>
            <a:r>
              <a:rPr lang="en-US" altLang="en-US" dirty="0" smtClean="0"/>
              <a:t> Region            Santa Margarita Region</a:t>
            </a:r>
            <a:endParaRPr lang="en-US" altLang="en-US" baseline="300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5800" y="685800"/>
            <a:ext cx="7772400" cy="1057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BMP Sizing</a:t>
            </a:r>
            <a:endParaRPr kumimoji="0" lang="en-US" altLang="en-US" dirty="0"/>
          </a:p>
        </p:txBody>
      </p:sp>
      <p:pic>
        <p:nvPicPr>
          <p:cNvPr id="7373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2"/>
          <a:stretch/>
        </p:blipFill>
        <p:spPr bwMode="auto">
          <a:xfrm>
            <a:off x="147484" y="2984985"/>
            <a:ext cx="2362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514600"/>
            <a:ext cx="2514600" cy="412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3734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1"/>
          <a:stretch/>
        </p:blipFill>
        <p:spPr bwMode="auto">
          <a:xfrm>
            <a:off x="2819400" y="3033404"/>
            <a:ext cx="251460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381" y="2984985"/>
            <a:ext cx="1746250" cy="126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14" y="2917723"/>
            <a:ext cx="1600200" cy="130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TextBox 8"/>
          <p:cNvSpPr txBox="1">
            <a:spLocks noChangeArrowheads="1"/>
          </p:cNvSpPr>
          <p:nvPr/>
        </p:nvSpPr>
        <p:spPr bwMode="auto">
          <a:xfrm>
            <a:off x="5419827" y="2504853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>
                <a:solidFill>
                  <a:srgbClr val="2F42CF"/>
                </a:solidFill>
              </a:rPr>
              <a:t>SMRHM by </a:t>
            </a:r>
            <a:r>
              <a:rPr lang="en-US" altLang="en-US" sz="1400" dirty="0" smtClean="0">
                <a:solidFill>
                  <a:srgbClr val="2F42CF"/>
                </a:solidFill>
              </a:rPr>
              <a:t>Clear Creek Solutions</a:t>
            </a:r>
            <a:endParaRPr lang="en-US" altLang="en-US" sz="1400" dirty="0">
              <a:solidFill>
                <a:srgbClr val="2F42C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79559" y="4505325"/>
            <a:ext cx="1312138" cy="21732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631" y="4497359"/>
            <a:ext cx="1309066" cy="218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82576" y="2514601"/>
            <a:ext cx="2155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CivilD</a:t>
            </a:r>
            <a:r>
              <a:rPr lang="en-US" altLang="en-US" sz="1400" dirty="0" smtClean="0">
                <a:solidFill>
                  <a:schemeClr val="accent6">
                    <a:lumMod val="75000"/>
                  </a:schemeClr>
                </a:solidFill>
              </a:rPr>
              <a:t> with Basin Routing</a:t>
            </a:r>
            <a:endParaRPr lang="en-US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959408" y="2517143"/>
            <a:ext cx="2342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CivilD</a:t>
            </a:r>
            <a:r>
              <a:rPr lang="en-US" altLang="en-US" sz="1400" dirty="0" smtClean="0">
                <a:solidFill>
                  <a:schemeClr val="accent6">
                    <a:lumMod val="75000"/>
                  </a:schemeClr>
                </a:solidFill>
              </a:rPr>
              <a:t> or Hydrology Manual Shortcut for Retention</a:t>
            </a:r>
            <a:endParaRPr lang="en-US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519175" y="4526914"/>
            <a:ext cx="17603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 smtClean="0">
                <a:solidFill>
                  <a:srgbClr val="C00000"/>
                </a:solidFill>
              </a:rPr>
              <a:t>County </a:t>
            </a:r>
            <a:r>
              <a:rPr lang="en-US" altLang="en-US" sz="1400" dirty="0" err="1" smtClean="0">
                <a:solidFill>
                  <a:srgbClr val="C00000"/>
                </a:solidFill>
              </a:rPr>
              <a:t>HydroMod</a:t>
            </a:r>
            <a:r>
              <a:rPr lang="en-US" altLang="en-US" sz="1400" dirty="0" smtClean="0">
                <a:solidFill>
                  <a:srgbClr val="C00000"/>
                </a:solidFill>
              </a:rPr>
              <a:t> Iterative Spreadsheet Model</a:t>
            </a:r>
            <a:endParaRPr lang="en-US" altLang="en-US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1743075"/>
            <a:ext cx="8839200" cy="1152525"/>
          </a:xfrm>
        </p:spPr>
        <p:txBody>
          <a:bodyPr/>
          <a:lstStyle/>
          <a:p>
            <a:pPr marL="0" lvl="1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 smtClean="0"/>
              <a:t>BMP Size is </a:t>
            </a:r>
            <a:r>
              <a:rPr lang="en-US" altLang="en-US" sz="2400" dirty="0" smtClean="0"/>
              <a:t>OFTEN Governed </a:t>
            </a:r>
            <a:r>
              <a:rPr lang="en-US" altLang="en-US" sz="2400" dirty="0" smtClean="0"/>
              <a:t>by </a:t>
            </a:r>
          </a:p>
          <a:p>
            <a:pPr marL="0" lvl="1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 smtClean="0"/>
              <a:t>HCOC/HydroMod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5800" y="685800"/>
            <a:ext cx="7772400" cy="1057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BMP Sizing</a:t>
            </a:r>
            <a:endParaRPr kumimoji="0"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5029200"/>
            <a:ext cx="1219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Water Quality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43000" y="2895600"/>
            <a:ext cx="1219200" cy="2133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HCOC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895600" y="3802063"/>
            <a:ext cx="2514600" cy="2141537"/>
            <a:chOff x="2895600" y="3802566"/>
            <a:chExt cx="2514600" cy="2141034"/>
          </a:xfrm>
        </p:grpSpPr>
        <p:sp>
          <p:nvSpPr>
            <p:cNvPr id="13" name="Rectangle 12"/>
            <p:cNvSpPr/>
            <p:nvPr/>
          </p:nvSpPr>
          <p:spPr>
            <a:xfrm>
              <a:off x="2895600" y="5029415"/>
              <a:ext cx="1219200" cy="9141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Water Quality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1000" y="3802566"/>
              <a:ext cx="1219200" cy="21336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rPr>
                <a:t>HCOC</a:t>
              </a:r>
              <a:endPara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 flipH="1">
            <a:off x="914400" y="2667000"/>
            <a:ext cx="1600200" cy="3505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52500" y="2667000"/>
            <a:ext cx="1600200" cy="3505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715000" y="3802063"/>
            <a:ext cx="2362200" cy="2141537"/>
            <a:chOff x="5715000" y="3802566"/>
            <a:chExt cx="2362200" cy="2141034"/>
          </a:xfrm>
        </p:grpSpPr>
        <p:sp>
          <p:nvSpPr>
            <p:cNvPr id="15" name="Right Brace 14"/>
            <p:cNvSpPr/>
            <p:nvPr/>
          </p:nvSpPr>
          <p:spPr>
            <a:xfrm>
              <a:off x="5715000" y="3802566"/>
              <a:ext cx="381000" cy="2141034"/>
            </a:xfrm>
            <a:prstGeom prst="rightBrac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2200" y="4638981"/>
              <a:ext cx="1905000" cy="461854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/>
                <a:t>Size of BMP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Preliminary WQMPs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3367088"/>
            <a:ext cx="6553200" cy="2524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dirty="0">
                <a:latin typeface="+mn-lt"/>
              </a:rPr>
              <a:t>The </a:t>
            </a:r>
            <a:r>
              <a:rPr kumimoji="0" lang="en-US" sz="3200" dirty="0">
                <a:latin typeface="+mn-lt"/>
              </a:rPr>
              <a:t>3 key </a:t>
            </a:r>
            <a:r>
              <a:rPr kumimoji="0" lang="en-US" sz="3200" dirty="0">
                <a:latin typeface="+mn-lt"/>
              </a:rPr>
              <a:t>factors for P-WQMP’s are:</a:t>
            </a:r>
            <a:endParaRPr kumimoji="0" lang="en-US" sz="32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WQMP Applicability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BMP Type (Required Hierarchy)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200" dirty="0">
                <a:latin typeface="+mn-lt"/>
              </a:rPr>
              <a:t>BMP sizing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0" y="4683803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FEASIBILITY</a:t>
            </a:r>
            <a:endParaRPr kumimoji="0"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281738" y="4062413"/>
            <a:ext cx="457200" cy="1828800"/>
          </a:xfrm>
          <a:prstGeom prst="rightBrace">
            <a:avLst/>
          </a:prstGeom>
          <a:ln w="571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782" name="AutoShape 4"/>
          <p:cNvSpPr>
            <a:spLocks noChangeArrowheads="1"/>
          </p:cNvSpPr>
          <p:nvPr/>
        </p:nvSpPr>
        <p:spPr bwMode="auto">
          <a:xfrm>
            <a:off x="420688" y="1454150"/>
            <a:ext cx="3810000" cy="2068513"/>
          </a:xfrm>
          <a:prstGeom prst="irregularSeal1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5783" name="Text Box 5"/>
          <p:cNvSpPr txBox="1">
            <a:spLocks noChangeArrowheads="1"/>
          </p:cNvSpPr>
          <p:nvPr/>
        </p:nvSpPr>
        <p:spPr bwMode="auto">
          <a:xfrm>
            <a:off x="1373188" y="2228850"/>
            <a:ext cx="190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RECAP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744788" y="5434013"/>
            <a:ext cx="533400" cy="358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97263" y="5259388"/>
            <a:ext cx="2217737" cy="15700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Conservative Analysis can be used to show Feasibility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8194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Final WQMPs 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8194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en-US" alt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Final WQMPs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1344565"/>
            <a:ext cx="84582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-US" sz="3200" dirty="0">
                <a:latin typeface="+mn-lt"/>
              </a:rPr>
              <a:t>Complete the Template</a:t>
            </a:r>
            <a:endParaRPr kumimoji="0" lang="en-US" sz="3200" dirty="0">
              <a:latin typeface="+mn-lt"/>
            </a:endParaRPr>
          </a:p>
          <a:p>
            <a:pPr marL="801688" lvl="8" indent="-5778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dirty="0">
                <a:latin typeface="+mn-lt"/>
              </a:rPr>
              <a:t>F-WQMP </a:t>
            </a:r>
            <a:r>
              <a:rPr kumimoji="0" lang="en-US" sz="2800" dirty="0">
                <a:latin typeface="+mn-lt"/>
              </a:rPr>
              <a:t>is substantially conforming </a:t>
            </a:r>
            <a:r>
              <a:rPr kumimoji="0" lang="en-US" sz="2800" dirty="0">
                <a:latin typeface="+mn-lt"/>
              </a:rPr>
              <a:t>with </a:t>
            </a:r>
            <a:r>
              <a:rPr kumimoji="0" lang="en-US" sz="2800" dirty="0">
                <a:latin typeface="+mn-lt"/>
              </a:rPr>
              <a:t>P-WQMP</a:t>
            </a:r>
          </a:p>
          <a:p>
            <a:pPr marL="801688" lvl="8" indent="-5778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dirty="0" smtClean="0">
                <a:latin typeface="+mn-lt"/>
              </a:rPr>
              <a:t>Consistent with Improvement Plans</a:t>
            </a:r>
            <a:endParaRPr kumimoji="0" lang="en-US" sz="2800" dirty="0">
              <a:latin typeface="+mn-lt"/>
            </a:endParaRPr>
          </a:p>
          <a:p>
            <a:pPr marL="801688" lvl="8" indent="-5778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kumimoji="0" lang="en-US" sz="2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009900"/>
            <a:ext cx="2905444" cy="3429000"/>
          </a:xfrm>
          <a:prstGeom prst="rect">
            <a:avLst/>
          </a:prstGeom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8263" y="3141663"/>
            <a:ext cx="5688012" cy="3487737"/>
            <a:chOff x="68639" y="3141027"/>
            <a:chExt cx="5688314" cy="3488373"/>
          </a:xfrm>
        </p:grpSpPr>
        <p:pic>
          <p:nvPicPr>
            <p:cNvPr id="79881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" t="7777" r="46667" b="11118"/>
            <a:stretch>
              <a:fillRect/>
            </a:stretch>
          </p:blipFill>
          <p:spPr bwMode="auto">
            <a:xfrm>
              <a:off x="68639" y="3141027"/>
              <a:ext cx="4046162" cy="348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9882" name="Group 14"/>
            <p:cNvGrpSpPr>
              <a:grpSpLocks/>
            </p:cNvGrpSpPr>
            <p:nvPr/>
          </p:nvGrpSpPr>
          <p:grpSpPr bwMode="auto">
            <a:xfrm>
              <a:off x="2171699" y="4724365"/>
              <a:ext cx="3585254" cy="1117787"/>
              <a:chOff x="3706286" y="4495800"/>
              <a:chExt cx="5361818" cy="182846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/>
              <a:srcRect l="20273" t="47037" r="58369" b="49851"/>
              <a:stretch/>
            </p:blipFill>
            <p:spPr>
              <a:xfrm>
                <a:off x="4419296" y="4495290"/>
                <a:ext cx="4648808" cy="381802"/>
              </a:xfrm>
              <a:prstGeom prst="rect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707017" y="4495290"/>
                <a:ext cx="5361087" cy="1828491"/>
              </a:xfrm>
              <a:custGeom>
                <a:avLst/>
                <a:gdLst>
                  <a:gd name="connsiteX0" fmla="*/ 2250041 w 6914508"/>
                  <a:gd name="connsiteY0" fmla="*/ 0 h 1325366"/>
                  <a:gd name="connsiteX1" fmla="*/ 0 w 6914508"/>
                  <a:gd name="connsiteY1" fmla="*/ 1325366 h 1325366"/>
                  <a:gd name="connsiteX2" fmla="*/ 6914508 w 6914508"/>
                  <a:gd name="connsiteY2" fmla="*/ 410966 h 1325366"/>
                  <a:gd name="connsiteX3" fmla="*/ 2239766 w 6914508"/>
                  <a:gd name="connsiteY3" fmla="*/ 400692 h 1325366"/>
                  <a:gd name="connsiteX4" fmla="*/ 2250041 w 6914508"/>
                  <a:gd name="connsiteY4" fmla="*/ 0 h 1325366"/>
                  <a:gd name="connsiteX0" fmla="*/ 2254791 w 6914508"/>
                  <a:gd name="connsiteY0" fmla="*/ 0 h 1311115"/>
                  <a:gd name="connsiteX1" fmla="*/ 0 w 6914508"/>
                  <a:gd name="connsiteY1" fmla="*/ 1311115 h 1311115"/>
                  <a:gd name="connsiteX2" fmla="*/ 6914508 w 6914508"/>
                  <a:gd name="connsiteY2" fmla="*/ 396715 h 1311115"/>
                  <a:gd name="connsiteX3" fmla="*/ 2239766 w 6914508"/>
                  <a:gd name="connsiteY3" fmla="*/ 386441 h 1311115"/>
                  <a:gd name="connsiteX4" fmla="*/ 2254791 w 6914508"/>
                  <a:gd name="connsiteY4" fmla="*/ 0 h 1311115"/>
                  <a:gd name="connsiteX0" fmla="*/ 2242916 w 6914508"/>
                  <a:gd name="connsiteY0" fmla="*/ 0 h 1308740"/>
                  <a:gd name="connsiteX1" fmla="*/ 0 w 6914508"/>
                  <a:gd name="connsiteY1" fmla="*/ 1308740 h 1308740"/>
                  <a:gd name="connsiteX2" fmla="*/ 6914508 w 6914508"/>
                  <a:gd name="connsiteY2" fmla="*/ 394340 h 1308740"/>
                  <a:gd name="connsiteX3" fmla="*/ 2239766 w 6914508"/>
                  <a:gd name="connsiteY3" fmla="*/ 384066 h 1308740"/>
                  <a:gd name="connsiteX4" fmla="*/ 2242916 w 6914508"/>
                  <a:gd name="connsiteY4" fmla="*/ 0 h 1308740"/>
                  <a:gd name="connsiteX0" fmla="*/ 2242916 w 6912133"/>
                  <a:gd name="connsiteY0" fmla="*/ 0 h 1308740"/>
                  <a:gd name="connsiteX1" fmla="*/ 0 w 6912133"/>
                  <a:gd name="connsiteY1" fmla="*/ 1308740 h 1308740"/>
                  <a:gd name="connsiteX2" fmla="*/ 6912133 w 6912133"/>
                  <a:gd name="connsiteY2" fmla="*/ 384839 h 1308740"/>
                  <a:gd name="connsiteX3" fmla="*/ 2239766 w 6912133"/>
                  <a:gd name="connsiteY3" fmla="*/ 384066 h 1308740"/>
                  <a:gd name="connsiteX4" fmla="*/ 2242916 w 6912133"/>
                  <a:gd name="connsiteY4" fmla="*/ 0 h 1308740"/>
                  <a:gd name="connsiteX0" fmla="*/ 2242916 w 6900258"/>
                  <a:gd name="connsiteY0" fmla="*/ 0 h 1308740"/>
                  <a:gd name="connsiteX1" fmla="*/ 0 w 6900258"/>
                  <a:gd name="connsiteY1" fmla="*/ 1308740 h 1308740"/>
                  <a:gd name="connsiteX2" fmla="*/ 6900258 w 6900258"/>
                  <a:gd name="connsiteY2" fmla="*/ 389590 h 1308740"/>
                  <a:gd name="connsiteX3" fmla="*/ 2239766 w 6900258"/>
                  <a:gd name="connsiteY3" fmla="*/ 384066 h 1308740"/>
                  <a:gd name="connsiteX4" fmla="*/ 2242916 w 6900258"/>
                  <a:gd name="connsiteY4" fmla="*/ 0 h 1308740"/>
                  <a:gd name="connsiteX0" fmla="*/ 400586 w 5057928"/>
                  <a:gd name="connsiteY0" fmla="*/ 0 h 1786554"/>
                  <a:gd name="connsiteX1" fmla="*/ 0 w 5057928"/>
                  <a:gd name="connsiteY1" fmla="*/ 1786554 h 1786554"/>
                  <a:gd name="connsiteX2" fmla="*/ 5057928 w 5057928"/>
                  <a:gd name="connsiteY2" fmla="*/ 389590 h 1786554"/>
                  <a:gd name="connsiteX3" fmla="*/ 397436 w 5057928"/>
                  <a:gd name="connsiteY3" fmla="*/ 384066 h 1786554"/>
                  <a:gd name="connsiteX4" fmla="*/ 400586 w 5057928"/>
                  <a:gd name="connsiteY4" fmla="*/ 0 h 1786554"/>
                  <a:gd name="connsiteX0" fmla="*/ 704476 w 5361818"/>
                  <a:gd name="connsiteY0" fmla="*/ 0 h 1828103"/>
                  <a:gd name="connsiteX1" fmla="*/ 0 w 5361818"/>
                  <a:gd name="connsiteY1" fmla="*/ 1828103 h 1828103"/>
                  <a:gd name="connsiteX2" fmla="*/ 5361818 w 5361818"/>
                  <a:gd name="connsiteY2" fmla="*/ 389590 h 1828103"/>
                  <a:gd name="connsiteX3" fmla="*/ 701326 w 5361818"/>
                  <a:gd name="connsiteY3" fmla="*/ 384066 h 1828103"/>
                  <a:gd name="connsiteX4" fmla="*/ 704476 w 5361818"/>
                  <a:gd name="connsiteY4" fmla="*/ 0 h 1828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1818" h="1828103">
                    <a:moveTo>
                      <a:pt x="704476" y="0"/>
                    </a:moveTo>
                    <a:lnTo>
                      <a:pt x="0" y="1828103"/>
                    </a:lnTo>
                    <a:lnTo>
                      <a:pt x="5361818" y="389590"/>
                    </a:lnTo>
                    <a:lnTo>
                      <a:pt x="701326" y="384066"/>
                    </a:lnTo>
                    <a:lnTo>
                      <a:pt x="704476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819400"/>
            <a:ext cx="7772400" cy="10572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MS4 </a:t>
            </a:r>
            <a:r>
              <a:rPr lang="en-US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Permit </a:t>
            </a: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Negotiations</a:t>
            </a:r>
            <a:endParaRPr lang="en-US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4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Released Draft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49438"/>
            <a:ext cx="7333725" cy="342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3125788"/>
            <a:ext cx="9144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3" y="5410200"/>
            <a:ext cx="7335632" cy="96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500" y="1390590"/>
            <a:ext cx="81534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0000FF"/>
                </a:solidFill>
              </a:rPr>
              <a:t>https://www.waterboards.ca.gov/santaana/water_issues/programs/stormwater/</a:t>
            </a:r>
            <a:endParaRPr lang="en-US" sz="20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Released Draft</a:t>
            </a:r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4075736" cy="5357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9499"/>
          <a:stretch/>
        </p:blipFill>
        <p:spPr>
          <a:xfrm>
            <a:off x="4800432" y="1371599"/>
            <a:ext cx="4039150" cy="53578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50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Released Draft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1"/>
            <a:ext cx="4800600" cy="1852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200" y="3318570"/>
            <a:ext cx="84188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Some Institutional Barriers may include: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State Subdivision Map act 66462.5 may require waiving off-site improvements, including the  BMPs are if they are “offsite”.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There are concerns with CEQA clearance. Private Development would need to expand their CEQA footprint to cover offsite improvements.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Maintenance Entities (CFD’s, CSA’s, LMD’s) would not be fully funded until all contributing projects are completed. BMPs without proper maintenance will fail.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However, a credit system may work on a project by project basis. </a:t>
            </a:r>
            <a:endParaRPr lang="en-US" sz="1600" dirty="0">
              <a:solidFill>
                <a:srgbClr val="C00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7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Released Draft</a:t>
            </a: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533398" y="4841335"/>
            <a:ext cx="841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It could be interpreted that existing WQMPs would need to be upgraded to the latest WQMP requirements, which may not be feasible if there are R/W constraints. This could require digging out the BMP for infiltration testing and changing the size and shape of the BMP. </a:t>
            </a:r>
            <a:endParaRPr lang="en-US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8" y="1633538"/>
            <a:ext cx="6511413" cy="1109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216" y="2690813"/>
            <a:ext cx="5597784" cy="112799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3352800" y="3547702"/>
            <a:ext cx="228600" cy="2711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637319" y="3547702"/>
            <a:ext cx="4635501" cy="643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that pertain to the WQMP requirements at the time the WQMP was approved. </a:t>
            </a:r>
            <a:endParaRPr lang="en-US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334000" y="327660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2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Released Draft</a:t>
            </a: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4398312"/>
            <a:ext cx="841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The original language triggered projects that may not have been intended to require WQMP. For example, if a Single family home project had steep slopes on the property, but was only developing on the existing flat areas this would trigger WQMP with the existing language. </a:t>
            </a:r>
            <a:endParaRPr lang="en-US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82111" y="3003540"/>
            <a:ext cx="477481" cy="3251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84992" y="2049246"/>
            <a:ext cx="4373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Disturbing more than 5,000 square feet of slope where the natural slope is 25% or more, or slope areas with known erosive soil conditions. </a:t>
            </a:r>
            <a:endParaRPr lang="en-US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407840"/>
            <a:ext cx="7209416" cy="5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Released Draft</a:t>
            </a: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581400"/>
            <a:ext cx="841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The roads are typically lower than the proposed development, which would make many situations technically infeasible to drain the road runoff to the on-site BMPs. It would be within the maximum extent practicable to be able to handle the streets as part of private development with Green Streets treatment. </a:t>
            </a:r>
            <a:endParaRPr lang="en-US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8" y="1722620"/>
            <a:ext cx="6882854" cy="1096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1" y="2764451"/>
            <a:ext cx="6463752" cy="4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Released Draft</a:t>
            </a: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81200"/>
            <a:ext cx="5664573" cy="3429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14400" y="4114800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62600" y="2213522"/>
            <a:ext cx="32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indent="-1270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Additional right-of-way </a:t>
            </a:r>
            <a:r>
              <a:rPr lang="en-US" sz="1400" dirty="0" smtClean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of itself does not contribute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toward increased potential for pollutant generation.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27887" y="3276600"/>
            <a:ext cx="3276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Replacement is generally for replacing failing asphalt for the benefit of the traveling public, or to address safety issues with design speeds. Replacement is not done without a reasonable purpose.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27887" y="4780507"/>
            <a:ext cx="327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Why not allow Green Streets for projects that cannot physically drain on-site for treatment? 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00200" y="4495800"/>
            <a:ext cx="2362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38400" y="4780507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73409" y="5257800"/>
            <a:ext cx="11079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14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Released Draft</a:t>
            </a: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567092" y="4648199"/>
            <a:ext cx="74816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Volume and time of concentration cannot be technically mitigated for unless the site can fully infiltrate the difference between the pre- and post-development flows. This is not technically feasible.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Imagine </a:t>
            </a:r>
            <a:r>
              <a:rPr lang="en-US" sz="1800" dirty="0" smtClean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your BMP that is 10% of your site, is required to infiltrate the difference between the pre- and post- development volume. </a:t>
            </a:r>
            <a:endParaRPr lang="en-US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90" y="1658938"/>
            <a:ext cx="7456235" cy="29892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0" y="3352800"/>
            <a:ext cx="762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2800" y="4000500"/>
            <a:ext cx="205740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2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pic>
        <p:nvPicPr>
          <p:cNvPr id="25603" name="Picture 6" descr="cuyd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810000"/>
            <a:ext cx="4038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23913" y="1974850"/>
            <a:ext cx="4724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3600" dirty="0" smtClean="0">
                <a:solidFill>
                  <a:schemeClr val="accent4">
                    <a:lumMod val="50000"/>
                  </a:schemeClr>
                </a:solidFill>
              </a:rPr>
              <a:t>Cuyahoga River, OH</a:t>
            </a:r>
            <a:br>
              <a:rPr lang="en-US" altLang="en-US" sz="36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en-US" sz="2000" i="1" dirty="0" smtClean="0">
                <a:solidFill>
                  <a:schemeClr val="accent4">
                    <a:lumMod val="50000"/>
                  </a:schemeClr>
                </a:solidFill>
              </a:rPr>
              <a:t>November 4, 1952</a:t>
            </a:r>
            <a:endParaRPr lang="en-US" altLang="en-US" sz="3600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70238"/>
            <a:ext cx="3476625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Content Placeholder 5" descr="cuybrn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1524000"/>
            <a:ext cx="2773362" cy="2112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Released Draft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57400"/>
            <a:ext cx="8618220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457200" y="3886200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00200" y="3886200"/>
            <a:ext cx="609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60" y="5059131"/>
            <a:ext cx="8657959" cy="136297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15900" y="4675051"/>
            <a:ext cx="2480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2010 Permit Language: </a:t>
            </a:r>
            <a:endParaRPr lang="en-US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1663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Questions</a:t>
            </a: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77900" y="3802549"/>
            <a:ext cx="7023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https://rcwatershed.org/watersheds/whitewater-river-watershed/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4524746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https://trans.rctlma.org/wqmp-water-quality-management-plans</a:t>
            </a:r>
          </a:p>
        </p:txBody>
      </p:sp>
      <p:sp>
        <p:nvSpPr>
          <p:cNvPr id="8" name="Rectangle 7"/>
          <p:cNvSpPr/>
          <p:nvPr/>
        </p:nvSpPr>
        <p:spPr>
          <a:xfrm>
            <a:off x="961888" y="523626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https://trans.rctlma.org/forms-applications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8513" y="6015224"/>
            <a:ext cx="3530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https://building.rctlma.org/forms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77900" y="2404808"/>
            <a:ext cx="7543800" cy="1013677"/>
            <a:chOff x="990600" y="1613442"/>
            <a:chExt cx="7543800" cy="1013677"/>
          </a:xfrm>
        </p:grpSpPr>
        <p:sp>
          <p:nvSpPr>
            <p:cNvPr id="2" name="Rectangle 1"/>
            <p:cNvSpPr/>
            <p:nvPr/>
          </p:nvSpPr>
          <p:spPr>
            <a:xfrm>
              <a:off x="990600" y="1919233"/>
              <a:ext cx="7543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u="sng" dirty="0">
                  <a:solidFill>
                    <a:srgbClr val="0000FF"/>
                  </a:solidFill>
                </a:rPr>
                <a:t>https://</a:t>
              </a:r>
              <a:r>
                <a:rPr lang="en-US" sz="2000" u="sng" dirty="0" smtClean="0">
                  <a:solidFill>
                    <a:srgbClr val="0000FF"/>
                  </a:solidFill>
                </a:rPr>
                <a:t>rcwatershed.org/watersheds/santa-margarita-river-watershed/smrwma-clearinghouse</a:t>
              </a:r>
              <a:endParaRPr lang="en-US" sz="2000" u="sng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90600" y="1613442"/>
              <a:ext cx="457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Santa Margarita WQMP: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9125" y="1396672"/>
            <a:ext cx="7023100" cy="1013199"/>
            <a:chOff x="1282700" y="213815"/>
            <a:chExt cx="7023100" cy="1013199"/>
          </a:xfrm>
        </p:grpSpPr>
        <p:sp>
          <p:nvSpPr>
            <p:cNvPr id="3" name="Rectangle 2"/>
            <p:cNvSpPr/>
            <p:nvPr/>
          </p:nvSpPr>
          <p:spPr>
            <a:xfrm>
              <a:off x="1295400" y="519128"/>
              <a:ext cx="7010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u="sng" dirty="0">
                  <a:solidFill>
                    <a:srgbClr val="0000FF"/>
                  </a:solidFill>
                </a:rPr>
                <a:t>https://rcwatershed.org/watersheds/middle-santa-ana-river-watershed/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2700" y="213815"/>
              <a:ext cx="2698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Santa Ana WQMP: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46425" y="349298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Whitewater WQMP: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59125" y="421287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County WQMP website: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17712" y="4944304"/>
            <a:ext cx="743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BMP Agreement and other useful forms &amp; applications: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30412" y="5666501"/>
            <a:ext cx="743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Grading and WQMP Cert Forms: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15000" y="5636373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Would you like to see the </a:t>
            </a:r>
            <a:r>
              <a:rPr lang="en-US" dirty="0" err="1" smtClean="0">
                <a:solidFill>
                  <a:srgbClr val="0000FF"/>
                </a:solidFill>
              </a:rPr>
              <a:t>Hydromod</a:t>
            </a:r>
            <a:r>
              <a:rPr lang="en-US" dirty="0" smtClean="0">
                <a:solidFill>
                  <a:srgbClr val="0000FF"/>
                </a:solidFill>
              </a:rPr>
              <a:t> Spreadsheet?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685800" y="1981200"/>
            <a:ext cx="7772400" cy="4648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cap="none" smtClean="0"/>
              <a:t>The Clean Water Act (1972)</a:t>
            </a:r>
          </a:p>
          <a:p>
            <a:pPr eaLnBrk="1" hangingPunct="1"/>
            <a:r>
              <a:rPr lang="en-US" altLang="en-US" sz="3600" cap="none" smtClean="0"/>
              <a:t>Enacted the Federal NPDES Program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990600" y="4235450"/>
            <a:ext cx="2192338" cy="2606675"/>
            <a:chOff x="3888" y="2112"/>
            <a:chExt cx="1381" cy="1642"/>
          </a:xfrm>
        </p:grpSpPr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3936" y="3312"/>
              <a:ext cx="59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en-US" sz="800">
                  <a:latin typeface="Arial" panose="020B0604020202020204" pitchFamily="34" charset="0"/>
                </a:rPr>
                <a:t>www.epa.gov</a:t>
              </a:r>
              <a:r>
                <a:rPr kumimoji="0" lang="en-US" altLang="en-US" sz="3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 </a:t>
              </a:r>
              <a:endParaRPr kumimoji="0" lang="en-US" altLang="en-US" sz="80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>
                <a:defRPr/>
              </a:pPr>
              <a:endParaRPr kumimoji="0" lang="en-US" altLang="en-US" sz="800">
                <a:latin typeface="Arial" panose="020B0604020202020204" pitchFamily="34" charset="0"/>
              </a:endParaRPr>
            </a:p>
          </p:txBody>
        </p:sp>
        <p:pic>
          <p:nvPicPr>
            <p:cNvPr id="26634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112"/>
              <a:ext cx="1381" cy="1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606800" y="4114800"/>
            <a:ext cx="4165600" cy="2514600"/>
            <a:chOff x="144" y="2094"/>
            <a:chExt cx="3600" cy="2226"/>
          </a:xfrm>
        </p:grpSpPr>
        <p:pic>
          <p:nvPicPr>
            <p:cNvPr id="266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094"/>
              <a:ext cx="3600" cy="2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32" name="Rectangle 5"/>
            <p:cNvSpPr>
              <a:spLocks noChangeArrowheads="1"/>
            </p:cNvSpPr>
            <p:nvPr/>
          </p:nvSpPr>
          <p:spPr bwMode="auto">
            <a:xfrm>
              <a:off x="192" y="4108"/>
              <a:ext cx="19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800">
                  <a:solidFill>
                    <a:schemeClr val="bg1"/>
                  </a:solidFill>
                  <a:latin typeface="Arial" panose="020B0604020202020204" pitchFamily="34" charset="0"/>
                  <a:hlinkClick r:id="rId4"/>
                </a:rPr>
                <a:t>http://www.dep.state.pa.us/earthdaycentral/01/b4wastwat.htm</a:t>
              </a:r>
              <a:endParaRPr kumimoji="0" lang="en-US" altLang="en-US" sz="80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kumimoji="0" lang="en-US" altLang="en-US" sz="800">
                <a:latin typeface="Arial" panose="020B0604020202020204" pitchFamily="34" charset="0"/>
              </a:endParaRPr>
            </a:p>
          </p:txBody>
        </p:sp>
      </p:grpSp>
      <p:sp>
        <p:nvSpPr>
          <p:cNvPr id="28678" name="Rectangle 3"/>
          <p:cNvSpPr txBox="1">
            <a:spLocks noChangeArrowheads="1"/>
          </p:cNvSpPr>
          <p:nvPr/>
        </p:nvSpPr>
        <p:spPr bwMode="auto">
          <a:xfrm>
            <a:off x="4813300" y="3633788"/>
            <a:ext cx="301466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en-US" sz="2800"/>
              <a:t>Point sources</a:t>
            </a:r>
            <a:endParaRPr kumimoji="0" lang="en-US" altLang="en-US" sz="2800">
              <a:solidFill>
                <a:srgbClr val="2F42C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685800" y="1981200"/>
            <a:ext cx="7772400" cy="4648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cap="none" smtClean="0"/>
              <a:t>California Porter Cologne Act (1969)</a:t>
            </a:r>
          </a:p>
          <a:p>
            <a:pPr eaLnBrk="1" hangingPunct="1"/>
            <a:r>
              <a:rPr lang="en-US" altLang="en-US" sz="3600" cap="none" smtClean="0"/>
              <a:t>Requirements for Waste Dischargers</a:t>
            </a:r>
          </a:p>
        </p:txBody>
      </p:sp>
      <p:sp>
        <p:nvSpPr>
          <p:cNvPr id="29700" name="Rectangle 3"/>
          <p:cNvSpPr txBox="1">
            <a:spLocks noChangeArrowheads="1"/>
          </p:cNvSpPr>
          <p:nvPr/>
        </p:nvSpPr>
        <p:spPr bwMode="auto">
          <a:xfrm>
            <a:off x="7543800" y="3568700"/>
            <a:ext cx="13716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en-US" sz="2800"/>
              <a:t>MS4 Permits are for both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en-US" sz="2800">
                <a:solidFill>
                  <a:srgbClr val="FF0000"/>
                </a:solidFill>
              </a:rPr>
              <a:t>Federal</a:t>
            </a:r>
            <a:r>
              <a:rPr kumimoji="0" lang="en-US" altLang="en-US" sz="2800"/>
              <a:t> </a:t>
            </a:r>
            <a:br>
              <a:rPr kumimoji="0" lang="en-US" altLang="en-US" sz="2800"/>
            </a:br>
            <a:r>
              <a:rPr kumimoji="0" lang="en-US" altLang="en-US" sz="2800">
                <a:solidFill>
                  <a:srgbClr val="2F42CF"/>
                </a:solidFill>
              </a:rPr>
              <a:t>State</a:t>
            </a:r>
          </a:p>
        </p:txBody>
      </p:sp>
      <p:pic>
        <p:nvPicPr>
          <p:cNvPr id="29701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743325"/>
            <a:ext cx="71866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457200" y="1981200"/>
            <a:ext cx="8382000" cy="4648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cap="none" smtClean="0"/>
              <a:t>The Clean Water Act Amendments (1987)</a:t>
            </a:r>
          </a:p>
          <a:p>
            <a:pPr lvl="1" eaLnBrk="1" hangingPunct="1"/>
            <a:r>
              <a:rPr lang="en-US" altLang="en-US" sz="3400" cap="none" smtClean="0"/>
              <a:t>Expanded to include storm water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685800" y="3398838"/>
            <a:ext cx="4305300" cy="3230562"/>
            <a:chOff x="0" y="1994"/>
            <a:chExt cx="3360" cy="2326"/>
          </a:xfrm>
        </p:grpSpPr>
        <p:pic>
          <p:nvPicPr>
            <p:cNvPr id="2867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94"/>
              <a:ext cx="3360" cy="2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912" y="3955"/>
              <a:ext cx="9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en-US" sz="800">
                  <a:solidFill>
                    <a:schemeClr val="bg1"/>
                  </a:solidFill>
                  <a:latin typeface="Arial" panose="020B0604020202020204" pitchFamily="34" charset="0"/>
                </a:rPr>
                <a:t>130.11.63.183/water.html</a:t>
              </a:r>
              <a:r>
                <a:rPr kumimoji="0" lang="en-US" altLang="en-US" sz="3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0725" name="Rectangle 3"/>
          <p:cNvSpPr txBox="1">
            <a:spLocks noChangeArrowheads="1"/>
          </p:cNvSpPr>
          <p:nvPr/>
        </p:nvSpPr>
        <p:spPr bwMode="auto">
          <a:xfrm>
            <a:off x="5219700" y="4335463"/>
            <a:ext cx="37719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en-US" sz="2800"/>
              <a:t>Non-Point sources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en-US" sz="2800">
                <a:solidFill>
                  <a:srgbClr val="2F42CF"/>
                </a:solidFill>
              </a:rPr>
              <a:t>Surface flow, streets, and MS4’s.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57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NPDES Background</a:t>
            </a:r>
            <a:endParaRPr lang="en-US" altLang="en-US" dirty="0"/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2209800"/>
            <a:ext cx="712628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776413"/>
            <a:ext cx="71151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18887</TotalTime>
  <Words>1586</Words>
  <Application>Microsoft Office PowerPoint</Application>
  <PresentationFormat>On-screen Show (4:3)</PresentationFormat>
  <Paragraphs>342</Paragraphs>
  <Slides>51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Times New Roman</vt:lpstr>
      <vt:lpstr>Arial</vt:lpstr>
      <vt:lpstr>Tw Cen MT</vt:lpstr>
      <vt:lpstr>Tahoma</vt:lpstr>
      <vt:lpstr>Calibri</vt:lpstr>
      <vt:lpstr>Droplet</vt:lpstr>
      <vt:lpstr>Water Quality  Management Plan (WQMP)  March 6, 2025   Benjie Cho, P.E., QSD, TOR</vt:lpstr>
      <vt:lpstr>Why do we choose to be engineers?</vt:lpstr>
      <vt:lpstr>overview</vt:lpstr>
      <vt:lpstr>NPDES Background</vt:lpstr>
      <vt:lpstr>NPDES Background</vt:lpstr>
      <vt:lpstr>NPDES Background</vt:lpstr>
      <vt:lpstr>NPDES Background</vt:lpstr>
      <vt:lpstr>NPDES Background</vt:lpstr>
      <vt:lpstr>NPDES Background</vt:lpstr>
      <vt:lpstr>NPDES Background</vt:lpstr>
      <vt:lpstr>NPDES Background</vt:lpstr>
      <vt:lpstr>NPDES Background</vt:lpstr>
      <vt:lpstr>NPDES Background</vt:lpstr>
      <vt:lpstr>NPDES Background</vt:lpstr>
      <vt:lpstr>WQMP EVOLUTION</vt:lpstr>
      <vt:lpstr>APPLICABLE WQMPs</vt:lpstr>
      <vt:lpstr>Preliminary WQMPs </vt:lpstr>
      <vt:lpstr>Preliminary WQMPs</vt:lpstr>
      <vt:lpstr>Preliminary WQMPs</vt:lpstr>
      <vt:lpstr>Preliminary WQMPs </vt:lpstr>
      <vt:lpstr>PowerPoint Presentation</vt:lpstr>
      <vt:lpstr>Preliminary WQMPs </vt:lpstr>
      <vt:lpstr>Preliminary WQMPs</vt:lpstr>
      <vt:lpstr>Preliminary WQMPs</vt:lpstr>
      <vt:lpstr>DMA TYPes for  Santa Ana &amp; San Diego</vt:lpstr>
      <vt:lpstr>Preliminary WQMPs</vt:lpstr>
      <vt:lpstr>Preliminary WQMPs</vt:lpstr>
      <vt:lpstr>Preliminary WQMPs</vt:lpstr>
      <vt:lpstr>Preliminary WQMPs</vt:lpstr>
      <vt:lpstr>Preliminary WQMPs</vt:lpstr>
      <vt:lpstr>Preliminary WQMPs </vt:lpstr>
      <vt:lpstr>Preliminary WQMPs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WQMPs</vt:lpstr>
      <vt:lpstr>Final WQMPs </vt:lpstr>
      <vt:lpstr>Final WQMPs</vt:lpstr>
      <vt:lpstr>MS4 Permit Negotiations</vt:lpstr>
      <vt:lpstr>Released Draft</vt:lpstr>
      <vt:lpstr>Released Draft</vt:lpstr>
      <vt:lpstr>Released Draft</vt:lpstr>
      <vt:lpstr>Released Draft</vt:lpstr>
      <vt:lpstr>Released Draft</vt:lpstr>
      <vt:lpstr>Released Draft</vt:lpstr>
      <vt:lpstr>Released Draft</vt:lpstr>
      <vt:lpstr>Released Draft</vt:lpstr>
      <vt:lpstr>Released Draft</vt:lpstr>
      <vt:lpstr>Questions</vt:lpstr>
    </vt:vector>
  </TitlesOfParts>
  <Company>Flood Control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Volume and Flow Base BMP Calculations</dc:title>
  <dc:creator>bcho</dc:creator>
  <cp:lastModifiedBy>Microsoft account</cp:lastModifiedBy>
  <cp:revision>300</cp:revision>
  <cp:lastPrinted>2025-03-06T09:02:29Z</cp:lastPrinted>
  <dcterms:created xsi:type="dcterms:W3CDTF">2004-01-12T21:28:12Z</dcterms:created>
  <dcterms:modified xsi:type="dcterms:W3CDTF">2025-03-06T10:02:32Z</dcterms:modified>
</cp:coreProperties>
</file>